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9"/>
  </p:notesMasterIdLst>
  <p:handoutMasterIdLst>
    <p:handoutMasterId r:id="rId30"/>
  </p:handoutMasterIdLst>
  <p:sldIdLst>
    <p:sldId id="328" r:id="rId3"/>
    <p:sldId id="331" r:id="rId4"/>
    <p:sldId id="332" r:id="rId5"/>
    <p:sldId id="381" r:id="rId6"/>
    <p:sldId id="382" r:id="rId7"/>
    <p:sldId id="341" r:id="rId8"/>
    <p:sldId id="376" r:id="rId9"/>
    <p:sldId id="380" r:id="rId10"/>
    <p:sldId id="354" r:id="rId11"/>
    <p:sldId id="387" r:id="rId12"/>
    <p:sldId id="356" r:id="rId13"/>
    <p:sldId id="388" r:id="rId14"/>
    <p:sldId id="391" r:id="rId15"/>
    <p:sldId id="360" r:id="rId16"/>
    <p:sldId id="361" r:id="rId17"/>
    <p:sldId id="362" r:id="rId18"/>
    <p:sldId id="366" r:id="rId19"/>
    <p:sldId id="340" r:id="rId20"/>
    <p:sldId id="383" r:id="rId21"/>
    <p:sldId id="370" r:id="rId22"/>
    <p:sldId id="347" r:id="rId23"/>
    <p:sldId id="384" r:id="rId24"/>
    <p:sldId id="355" r:id="rId25"/>
    <p:sldId id="390" r:id="rId26"/>
    <p:sldId id="357" r:id="rId27"/>
    <p:sldId id="358"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9C87A6-5E76-76D1-5D34-CE563FAA2080}" name="Pyorre, Tuomas" initials="PT" userId="S::ttpyorre@wpi.edu::f333bc19-148a-4b7b-9d1d-3f24ed8f2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AB192D"/>
    <a:srgbClr val="000000"/>
    <a:srgbClr val="46A0DC"/>
    <a:srgbClr val="71A2EB"/>
    <a:srgbClr val="D99694"/>
    <a:srgbClr val="C0504D"/>
    <a:srgbClr val="D9CD95"/>
    <a:srgbClr val="B7A079"/>
    <a:srgbClr val="2C6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F92CB-C271-4355-B42F-668F219E825E}" v="2" dt="2023-10-06T12:47:38.755"/>
    <p1510:client id="{D697B403-052B-4565-9032-BC47807225F9}" v="768" dt="2023-10-06T16:15:07.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39000-993A-4ECC-B468-74CC19770F8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DDCA2C-B40E-4152-AF2D-C2AF07B0816A}">
      <dgm:prSet/>
      <dgm:spPr/>
      <dgm:t>
        <a:bodyPr/>
        <a:lstStyle/>
        <a:p>
          <a:pPr>
            <a:lnSpc>
              <a:spcPct val="100000"/>
            </a:lnSpc>
          </a:pPr>
          <a:r>
            <a:rPr lang="en-US" strike="noStrike"/>
            <a:t>Gained broader physical understanding of the products of PFAS incineration, observed lower LogP in products.</a:t>
          </a:r>
        </a:p>
      </dgm:t>
    </dgm:pt>
    <dgm:pt modelId="{2DCFD524-3821-438C-BEEA-94484CC55F24}" type="parTrans" cxnId="{47077199-4DC1-48F0-A068-59C122A2A977}">
      <dgm:prSet/>
      <dgm:spPr/>
      <dgm:t>
        <a:bodyPr/>
        <a:lstStyle/>
        <a:p>
          <a:endParaRPr lang="en-US"/>
        </a:p>
      </dgm:t>
    </dgm:pt>
    <dgm:pt modelId="{F03B61A7-A04B-4D54-93FE-C3687EFC5E05}" type="sibTrans" cxnId="{47077199-4DC1-48F0-A068-59C122A2A977}">
      <dgm:prSet/>
      <dgm:spPr/>
      <dgm:t>
        <a:bodyPr/>
        <a:lstStyle/>
        <a:p>
          <a:endParaRPr lang="en-US"/>
        </a:p>
      </dgm:t>
    </dgm:pt>
    <dgm:pt modelId="{ACCEDCA8-7C20-4FCD-8E8B-39BA95E6D8D1}">
      <dgm:prSet/>
      <dgm:spPr/>
      <dgm:t>
        <a:bodyPr/>
        <a:lstStyle/>
        <a:p>
          <a:pPr>
            <a:lnSpc>
              <a:spcPct val="100000"/>
            </a:lnSpc>
          </a:pPr>
          <a:r>
            <a:rPr lang="en-US" strike="noStrike"/>
            <a:t>In the process, created improved structure-agnostic machine learning model for LogP prediction.</a:t>
          </a:r>
        </a:p>
      </dgm:t>
    </dgm:pt>
    <dgm:pt modelId="{C1572E1B-ACAC-4371-91F8-F417E45CB8C5}" type="parTrans" cxnId="{2E24D123-6503-4CB6-9A9C-0F2526870BAC}">
      <dgm:prSet/>
      <dgm:spPr/>
      <dgm:t>
        <a:bodyPr/>
        <a:lstStyle/>
        <a:p>
          <a:endParaRPr lang="en-US"/>
        </a:p>
      </dgm:t>
    </dgm:pt>
    <dgm:pt modelId="{257EF639-1DD1-4D63-BC57-64289E385E4B}" type="sibTrans" cxnId="{2E24D123-6503-4CB6-9A9C-0F2526870BAC}">
      <dgm:prSet/>
      <dgm:spPr/>
      <dgm:t>
        <a:bodyPr/>
        <a:lstStyle/>
        <a:p>
          <a:endParaRPr lang="en-US"/>
        </a:p>
      </dgm:t>
    </dgm:pt>
    <dgm:pt modelId="{E8AED751-5780-436E-9BE1-C369C5FE43E8}">
      <dgm:prSet/>
      <dgm:spPr/>
      <dgm:t>
        <a:bodyPr/>
        <a:lstStyle/>
        <a:p>
          <a:pPr>
            <a:lnSpc>
              <a:spcPct val="100000"/>
            </a:lnSpc>
          </a:pPr>
          <a:r>
            <a:rPr lang="en-US"/>
            <a:t>Demonstrated effective coupling between simulation and predictive machine learning.</a:t>
          </a:r>
        </a:p>
      </dgm:t>
    </dgm:pt>
    <dgm:pt modelId="{7ADE4834-92E5-4C63-B4A9-7AFC787A36D8}" type="parTrans" cxnId="{B2B7164B-BD7A-402B-A3F2-36A7D6262366}">
      <dgm:prSet/>
      <dgm:spPr/>
      <dgm:t>
        <a:bodyPr/>
        <a:lstStyle/>
        <a:p>
          <a:endParaRPr lang="en-US"/>
        </a:p>
      </dgm:t>
    </dgm:pt>
    <dgm:pt modelId="{A7530D30-66D0-456B-B317-00344ED93D9B}" type="sibTrans" cxnId="{B2B7164B-BD7A-402B-A3F2-36A7D6262366}">
      <dgm:prSet/>
      <dgm:spPr/>
      <dgm:t>
        <a:bodyPr/>
        <a:lstStyle/>
        <a:p>
          <a:endParaRPr lang="en-US"/>
        </a:p>
      </dgm:t>
    </dgm:pt>
    <dgm:pt modelId="{30EA44E8-3B36-4DC7-A902-5E8EDE597D8A}" type="pres">
      <dgm:prSet presAssocID="{38939000-993A-4ECC-B468-74CC19770F85}" presName="root" presStyleCnt="0">
        <dgm:presLayoutVars>
          <dgm:dir/>
          <dgm:resizeHandles val="exact"/>
        </dgm:presLayoutVars>
      </dgm:prSet>
      <dgm:spPr/>
    </dgm:pt>
    <dgm:pt modelId="{0B4B04E3-B7C2-4659-8101-92F205200817}" type="pres">
      <dgm:prSet presAssocID="{E3DDCA2C-B40E-4152-AF2D-C2AF07B0816A}" presName="compNode" presStyleCnt="0"/>
      <dgm:spPr/>
    </dgm:pt>
    <dgm:pt modelId="{B49AFAB8-5955-4D5A-A9F0-1AA1EA02ADDE}" type="pres">
      <dgm:prSet presAssocID="{E3DDCA2C-B40E-4152-AF2D-C2AF07B0816A}" presName="bgRect" presStyleLbl="bgShp" presStyleIdx="0" presStyleCnt="3"/>
      <dgm:spPr/>
    </dgm:pt>
    <dgm:pt modelId="{00EB61F9-05AC-4A46-B804-BE0091BA4E80}" type="pres">
      <dgm:prSet presAssocID="{E3DDCA2C-B40E-4152-AF2D-C2AF07B08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05363417-6FE6-42EC-9087-8C2476A3B356}" type="pres">
      <dgm:prSet presAssocID="{E3DDCA2C-B40E-4152-AF2D-C2AF07B0816A}" presName="spaceRect" presStyleCnt="0"/>
      <dgm:spPr/>
    </dgm:pt>
    <dgm:pt modelId="{756E82D7-330D-481E-9FA5-32D39E4CD59F}" type="pres">
      <dgm:prSet presAssocID="{E3DDCA2C-B40E-4152-AF2D-C2AF07B0816A}" presName="parTx" presStyleLbl="revTx" presStyleIdx="0" presStyleCnt="3">
        <dgm:presLayoutVars>
          <dgm:chMax val="0"/>
          <dgm:chPref val="0"/>
        </dgm:presLayoutVars>
      </dgm:prSet>
      <dgm:spPr/>
    </dgm:pt>
    <dgm:pt modelId="{7D16A0A1-E252-4515-86BE-2641DDB95097}" type="pres">
      <dgm:prSet presAssocID="{F03B61A7-A04B-4D54-93FE-C3687EFC5E05}" presName="sibTrans" presStyleCnt="0"/>
      <dgm:spPr/>
    </dgm:pt>
    <dgm:pt modelId="{BB744B55-3F8C-42FE-B857-B9625B1B54E4}" type="pres">
      <dgm:prSet presAssocID="{ACCEDCA8-7C20-4FCD-8E8B-39BA95E6D8D1}" presName="compNode" presStyleCnt="0"/>
      <dgm:spPr/>
    </dgm:pt>
    <dgm:pt modelId="{98558453-2BAD-4A2A-B19D-5C983A9386C3}" type="pres">
      <dgm:prSet presAssocID="{ACCEDCA8-7C20-4FCD-8E8B-39BA95E6D8D1}" presName="bgRect" presStyleLbl="bgShp" presStyleIdx="1" presStyleCnt="3"/>
      <dgm:spPr/>
    </dgm:pt>
    <dgm:pt modelId="{86009D7C-25E6-48DF-B061-7F59D7E3DDD1}" type="pres">
      <dgm:prSet presAssocID="{ACCEDCA8-7C20-4FCD-8E8B-39BA95E6D8D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r with solid fill"/>
        </a:ext>
      </dgm:extLst>
    </dgm:pt>
    <dgm:pt modelId="{7D585C64-AC41-43D5-B585-E6906C2F3041}" type="pres">
      <dgm:prSet presAssocID="{ACCEDCA8-7C20-4FCD-8E8B-39BA95E6D8D1}" presName="spaceRect" presStyleCnt="0"/>
      <dgm:spPr/>
    </dgm:pt>
    <dgm:pt modelId="{51DCD737-9BE3-4F1F-AA6E-06121E337FC4}" type="pres">
      <dgm:prSet presAssocID="{ACCEDCA8-7C20-4FCD-8E8B-39BA95E6D8D1}" presName="parTx" presStyleLbl="revTx" presStyleIdx="1" presStyleCnt="3">
        <dgm:presLayoutVars>
          <dgm:chMax val="0"/>
          <dgm:chPref val="0"/>
        </dgm:presLayoutVars>
      </dgm:prSet>
      <dgm:spPr/>
    </dgm:pt>
    <dgm:pt modelId="{FBDB5316-ED6E-4BD5-B4A2-FAD86C47C2C2}" type="pres">
      <dgm:prSet presAssocID="{257EF639-1DD1-4D63-BC57-64289E385E4B}" presName="sibTrans" presStyleCnt="0"/>
      <dgm:spPr/>
    </dgm:pt>
    <dgm:pt modelId="{1F878CF9-D008-4D32-A08E-C88876375214}" type="pres">
      <dgm:prSet presAssocID="{E8AED751-5780-436E-9BE1-C369C5FE43E8}" presName="compNode" presStyleCnt="0"/>
      <dgm:spPr/>
    </dgm:pt>
    <dgm:pt modelId="{0FFA6563-FC01-4B74-9449-F1C2E276244F}" type="pres">
      <dgm:prSet presAssocID="{E8AED751-5780-436E-9BE1-C369C5FE43E8}" presName="bgRect" presStyleLbl="bgShp" presStyleIdx="2" presStyleCnt="3"/>
      <dgm:spPr/>
    </dgm:pt>
    <dgm:pt modelId="{C5FF084D-A19E-4DF4-B247-993A6773BE68}" type="pres">
      <dgm:prSet presAssocID="{E8AED751-5780-436E-9BE1-C369C5FE43E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huffle with solid fill"/>
        </a:ext>
      </dgm:extLst>
    </dgm:pt>
    <dgm:pt modelId="{C8D2D55A-0470-4A0B-A251-B21014BB15C9}" type="pres">
      <dgm:prSet presAssocID="{E8AED751-5780-436E-9BE1-C369C5FE43E8}" presName="spaceRect" presStyleCnt="0"/>
      <dgm:spPr/>
    </dgm:pt>
    <dgm:pt modelId="{4F55A252-7C1C-4A03-8ABE-D15CF6CC4DD9}" type="pres">
      <dgm:prSet presAssocID="{E8AED751-5780-436E-9BE1-C369C5FE43E8}" presName="parTx" presStyleLbl="revTx" presStyleIdx="2" presStyleCnt="3">
        <dgm:presLayoutVars>
          <dgm:chMax val="0"/>
          <dgm:chPref val="0"/>
        </dgm:presLayoutVars>
      </dgm:prSet>
      <dgm:spPr/>
    </dgm:pt>
  </dgm:ptLst>
  <dgm:cxnLst>
    <dgm:cxn modelId="{BAB73513-0780-4077-85E0-26B882906EB7}" type="presOf" srcId="{E8AED751-5780-436E-9BE1-C369C5FE43E8}" destId="{4F55A252-7C1C-4A03-8ABE-D15CF6CC4DD9}" srcOrd="0" destOrd="0" presId="urn:microsoft.com/office/officeart/2018/2/layout/IconVerticalSolidList"/>
    <dgm:cxn modelId="{2E24D123-6503-4CB6-9A9C-0F2526870BAC}" srcId="{38939000-993A-4ECC-B468-74CC19770F85}" destId="{ACCEDCA8-7C20-4FCD-8E8B-39BA95E6D8D1}" srcOrd="1" destOrd="0" parTransId="{C1572E1B-ACAC-4371-91F8-F417E45CB8C5}" sibTransId="{257EF639-1DD1-4D63-BC57-64289E385E4B}"/>
    <dgm:cxn modelId="{B2CCBD33-294D-45F0-803C-8062D6792269}" type="presOf" srcId="{38939000-993A-4ECC-B468-74CC19770F85}" destId="{30EA44E8-3B36-4DC7-A902-5E8EDE597D8A}" srcOrd="0" destOrd="0" presId="urn:microsoft.com/office/officeart/2018/2/layout/IconVerticalSolidList"/>
    <dgm:cxn modelId="{B2B7164B-BD7A-402B-A3F2-36A7D6262366}" srcId="{38939000-993A-4ECC-B468-74CC19770F85}" destId="{E8AED751-5780-436E-9BE1-C369C5FE43E8}" srcOrd="2" destOrd="0" parTransId="{7ADE4834-92E5-4C63-B4A9-7AFC787A36D8}" sibTransId="{A7530D30-66D0-456B-B317-00344ED93D9B}"/>
    <dgm:cxn modelId="{47077199-4DC1-48F0-A068-59C122A2A977}" srcId="{38939000-993A-4ECC-B468-74CC19770F85}" destId="{E3DDCA2C-B40E-4152-AF2D-C2AF07B0816A}" srcOrd="0" destOrd="0" parTransId="{2DCFD524-3821-438C-BEEA-94484CC55F24}" sibTransId="{F03B61A7-A04B-4D54-93FE-C3687EFC5E05}"/>
    <dgm:cxn modelId="{4F23F7D4-DC52-48BC-AF85-A2B50E734286}" type="presOf" srcId="{ACCEDCA8-7C20-4FCD-8E8B-39BA95E6D8D1}" destId="{51DCD737-9BE3-4F1F-AA6E-06121E337FC4}" srcOrd="0" destOrd="0" presId="urn:microsoft.com/office/officeart/2018/2/layout/IconVerticalSolidList"/>
    <dgm:cxn modelId="{6CE041ED-64C1-4301-BBAA-C1115D67D5C6}" type="presOf" srcId="{E3DDCA2C-B40E-4152-AF2D-C2AF07B0816A}" destId="{756E82D7-330D-481E-9FA5-32D39E4CD59F}" srcOrd="0" destOrd="0" presId="urn:microsoft.com/office/officeart/2018/2/layout/IconVerticalSolidList"/>
    <dgm:cxn modelId="{8004F2F4-76B9-4662-9FCE-21C4AFB61767}" type="presParOf" srcId="{30EA44E8-3B36-4DC7-A902-5E8EDE597D8A}" destId="{0B4B04E3-B7C2-4659-8101-92F205200817}" srcOrd="0" destOrd="0" presId="urn:microsoft.com/office/officeart/2018/2/layout/IconVerticalSolidList"/>
    <dgm:cxn modelId="{BEEBFBBE-958A-474D-BD84-701230495BC0}" type="presParOf" srcId="{0B4B04E3-B7C2-4659-8101-92F205200817}" destId="{B49AFAB8-5955-4D5A-A9F0-1AA1EA02ADDE}" srcOrd="0" destOrd="0" presId="urn:microsoft.com/office/officeart/2018/2/layout/IconVerticalSolidList"/>
    <dgm:cxn modelId="{3C8188FA-C614-4653-9AFF-2099C5D6CEA3}" type="presParOf" srcId="{0B4B04E3-B7C2-4659-8101-92F205200817}" destId="{00EB61F9-05AC-4A46-B804-BE0091BA4E80}" srcOrd="1" destOrd="0" presId="urn:microsoft.com/office/officeart/2018/2/layout/IconVerticalSolidList"/>
    <dgm:cxn modelId="{8CEBA75E-51DF-4C8F-9FA0-F6FAF0177C4E}" type="presParOf" srcId="{0B4B04E3-B7C2-4659-8101-92F205200817}" destId="{05363417-6FE6-42EC-9087-8C2476A3B356}" srcOrd="2" destOrd="0" presId="urn:microsoft.com/office/officeart/2018/2/layout/IconVerticalSolidList"/>
    <dgm:cxn modelId="{CACA7B9C-E7A0-402D-95B2-FFD36B29281B}" type="presParOf" srcId="{0B4B04E3-B7C2-4659-8101-92F205200817}" destId="{756E82D7-330D-481E-9FA5-32D39E4CD59F}" srcOrd="3" destOrd="0" presId="urn:microsoft.com/office/officeart/2018/2/layout/IconVerticalSolidList"/>
    <dgm:cxn modelId="{FBEDA099-00C7-42FB-A50C-9AEFB7453150}" type="presParOf" srcId="{30EA44E8-3B36-4DC7-A902-5E8EDE597D8A}" destId="{7D16A0A1-E252-4515-86BE-2641DDB95097}" srcOrd="1" destOrd="0" presId="urn:microsoft.com/office/officeart/2018/2/layout/IconVerticalSolidList"/>
    <dgm:cxn modelId="{2D6D5BCA-6A63-40F0-AC14-40A94B23E49F}" type="presParOf" srcId="{30EA44E8-3B36-4DC7-A902-5E8EDE597D8A}" destId="{BB744B55-3F8C-42FE-B857-B9625B1B54E4}" srcOrd="2" destOrd="0" presId="urn:microsoft.com/office/officeart/2018/2/layout/IconVerticalSolidList"/>
    <dgm:cxn modelId="{2E6FEBFC-8933-4126-8CA7-A662F6966BAF}" type="presParOf" srcId="{BB744B55-3F8C-42FE-B857-B9625B1B54E4}" destId="{98558453-2BAD-4A2A-B19D-5C983A9386C3}" srcOrd="0" destOrd="0" presId="urn:microsoft.com/office/officeart/2018/2/layout/IconVerticalSolidList"/>
    <dgm:cxn modelId="{F8DCA8A5-A479-42C3-84EA-A13E08224292}" type="presParOf" srcId="{BB744B55-3F8C-42FE-B857-B9625B1B54E4}" destId="{86009D7C-25E6-48DF-B061-7F59D7E3DDD1}" srcOrd="1" destOrd="0" presId="urn:microsoft.com/office/officeart/2018/2/layout/IconVerticalSolidList"/>
    <dgm:cxn modelId="{11097224-A7CF-48A4-9EC7-874C42D26FD6}" type="presParOf" srcId="{BB744B55-3F8C-42FE-B857-B9625B1B54E4}" destId="{7D585C64-AC41-43D5-B585-E6906C2F3041}" srcOrd="2" destOrd="0" presId="urn:microsoft.com/office/officeart/2018/2/layout/IconVerticalSolidList"/>
    <dgm:cxn modelId="{FBDBE5B7-57F2-4B69-991D-C35DAD9C157D}" type="presParOf" srcId="{BB744B55-3F8C-42FE-B857-B9625B1B54E4}" destId="{51DCD737-9BE3-4F1F-AA6E-06121E337FC4}" srcOrd="3" destOrd="0" presId="urn:microsoft.com/office/officeart/2018/2/layout/IconVerticalSolidList"/>
    <dgm:cxn modelId="{B4D8F0E2-CD52-4B0E-9418-0D55382E4379}" type="presParOf" srcId="{30EA44E8-3B36-4DC7-A902-5E8EDE597D8A}" destId="{FBDB5316-ED6E-4BD5-B4A2-FAD86C47C2C2}" srcOrd="3" destOrd="0" presId="urn:microsoft.com/office/officeart/2018/2/layout/IconVerticalSolidList"/>
    <dgm:cxn modelId="{A4E3EC08-8F8A-4536-9D2D-E9ABDE84E188}" type="presParOf" srcId="{30EA44E8-3B36-4DC7-A902-5E8EDE597D8A}" destId="{1F878CF9-D008-4D32-A08E-C88876375214}" srcOrd="4" destOrd="0" presId="urn:microsoft.com/office/officeart/2018/2/layout/IconVerticalSolidList"/>
    <dgm:cxn modelId="{FC43F0D5-C569-442D-99E9-9A4BAFACDF07}" type="presParOf" srcId="{1F878CF9-D008-4D32-A08E-C88876375214}" destId="{0FFA6563-FC01-4B74-9449-F1C2E276244F}" srcOrd="0" destOrd="0" presId="urn:microsoft.com/office/officeart/2018/2/layout/IconVerticalSolidList"/>
    <dgm:cxn modelId="{5B591887-6278-45D3-A1F8-2BB2E1433D0B}" type="presParOf" srcId="{1F878CF9-D008-4D32-A08E-C88876375214}" destId="{C5FF084D-A19E-4DF4-B247-993A6773BE68}" srcOrd="1" destOrd="0" presId="urn:microsoft.com/office/officeart/2018/2/layout/IconVerticalSolidList"/>
    <dgm:cxn modelId="{437100F7-C1F7-4DF4-92B0-C2BB20B07E4E}" type="presParOf" srcId="{1F878CF9-D008-4D32-A08E-C88876375214}" destId="{C8D2D55A-0470-4A0B-A251-B21014BB15C9}" srcOrd="2" destOrd="0" presId="urn:microsoft.com/office/officeart/2018/2/layout/IconVerticalSolidList"/>
    <dgm:cxn modelId="{A2BD438D-F0E2-4DDE-93A2-39E059F941F6}" type="presParOf" srcId="{1F878CF9-D008-4D32-A08E-C88876375214}" destId="{4F55A252-7C1C-4A03-8ABE-D15CF6CC4D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AFAB8-5955-4D5A-A9F0-1AA1EA02ADDE}">
      <dsp:nvSpPr>
        <dsp:cNvPr id="0" name=""/>
        <dsp:cNvSpPr/>
      </dsp:nvSpPr>
      <dsp:spPr>
        <a:xfrm>
          <a:off x="0" y="567"/>
          <a:ext cx="10972800" cy="13277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B61F9-05AC-4A46-B804-BE0091BA4E80}">
      <dsp:nvSpPr>
        <dsp:cNvPr id="0" name=""/>
        <dsp:cNvSpPr/>
      </dsp:nvSpPr>
      <dsp:spPr>
        <a:xfrm>
          <a:off x="401639" y="299307"/>
          <a:ext cx="730253" cy="730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6E82D7-330D-481E-9FA5-32D39E4CD59F}">
      <dsp:nvSpPr>
        <dsp:cNvPr id="0" name=""/>
        <dsp:cNvSpPr/>
      </dsp:nvSpPr>
      <dsp:spPr>
        <a:xfrm>
          <a:off x="1533531" y="567"/>
          <a:ext cx="9439268" cy="1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18" tIns="140518" rIns="140518" bIns="140518" numCol="1" spcCol="1270" anchor="ctr" anchorCtr="0">
          <a:noAutofit/>
        </a:bodyPr>
        <a:lstStyle/>
        <a:p>
          <a:pPr marL="0" lvl="0" indent="0" algn="l" defTabSz="1111250">
            <a:lnSpc>
              <a:spcPct val="100000"/>
            </a:lnSpc>
            <a:spcBef>
              <a:spcPct val="0"/>
            </a:spcBef>
            <a:spcAft>
              <a:spcPct val="35000"/>
            </a:spcAft>
            <a:buNone/>
          </a:pPr>
          <a:r>
            <a:rPr lang="en-US" sz="2500" strike="noStrike" kern="1200"/>
            <a:t>Gained broader physical understanding of the products of PFAS incineration, observed lower LogP in products.</a:t>
          </a:r>
        </a:p>
      </dsp:txBody>
      <dsp:txXfrm>
        <a:off x="1533531" y="567"/>
        <a:ext cx="9439268" cy="1327732"/>
      </dsp:txXfrm>
    </dsp:sp>
    <dsp:sp modelId="{98558453-2BAD-4A2A-B19D-5C983A9386C3}">
      <dsp:nvSpPr>
        <dsp:cNvPr id="0" name=""/>
        <dsp:cNvSpPr/>
      </dsp:nvSpPr>
      <dsp:spPr>
        <a:xfrm>
          <a:off x="0" y="1660233"/>
          <a:ext cx="10972800" cy="13277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09D7C-25E6-48DF-B061-7F59D7E3DDD1}">
      <dsp:nvSpPr>
        <dsp:cNvPr id="0" name=""/>
        <dsp:cNvSpPr/>
      </dsp:nvSpPr>
      <dsp:spPr>
        <a:xfrm>
          <a:off x="401639" y="1958973"/>
          <a:ext cx="730253" cy="7302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DCD737-9BE3-4F1F-AA6E-06121E337FC4}">
      <dsp:nvSpPr>
        <dsp:cNvPr id="0" name=""/>
        <dsp:cNvSpPr/>
      </dsp:nvSpPr>
      <dsp:spPr>
        <a:xfrm>
          <a:off x="1533531" y="1660233"/>
          <a:ext cx="9439268" cy="1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18" tIns="140518" rIns="140518" bIns="140518" numCol="1" spcCol="1270" anchor="ctr" anchorCtr="0">
          <a:noAutofit/>
        </a:bodyPr>
        <a:lstStyle/>
        <a:p>
          <a:pPr marL="0" lvl="0" indent="0" algn="l" defTabSz="1111250">
            <a:lnSpc>
              <a:spcPct val="100000"/>
            </a:lnSpc>
            <a:spcBef>
              <a:spcPct val="0"/>
            </a:spcBef>
            <a:spcAft>
              <a:spcPct val="35000"/>
            </a:spcAft>
            <a:buNone/>
          </a:pPr>
          <a:r>
            <a:rPr lang="en-US" sz="2500" strike="noStrike" kern="1200"/>
            <a:t>In the process, created improved structure-agnostic machine learning model for LogP prediction.</a:t>
          </a:r>
        </a:p>
      </dsp:txBody>
      <dsp:txXfrm>
        <a:off x="1533531" y="1660233"/>
        <a:ext cx="9439268" cy="1327732"/>
      </dsp:txXfrm>
    </dsp:sp>
    <dsp:sp modelId="{0FFA6563-FC01-4B74-9449-F1C2E276244F}">
      <dsp:nvSpPr>
        <dsp:cNvPr id="0" name=""/>
        <dsp:cNvSpPr/>
      </dsp:nvSpPr>
      <dsp:spPr>
        <a:xfrm>
          <a:off x="0" y="3319899"/>
          <a:ext cx="10972800" cy="13277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F084D-A19E-4DF4-B247-993A6773BE68}">
      <dsp:nvSpPr>
        <dsp:cNvPr id="0" name=""/>
        <dsp:cNvSpPr/>
      </dsp:nvSpPr>
      <dsp:spPr>
        <a:xfrm>
          <a:off x="401639" y="3618639"/>
          <a:ext cx="730253" cy="7302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55A252-7C1C-4A03-8ABE-D15CF6CC4DD9}">
      <dsp:nvSpPr>
        <dsp:cNvPr id="0" name=""/>
        <dsp:cNvSpPr/>
      </dsp:nvSpPr>
      <dsp:spPr>
        <a:xfrm>
          <a:off x="1533531" y="3319899"/>
          <a:ext cx="9439268" cy="1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18" tIns="140518" rIns="140518" bIns="140518" numCol="1" spcCol="1270" anchor="ctr" anchorCtr="0">
          <a:noAutofit/>
        </a:bodyPr>
        <a:lstStyle/>
        <a:p>
          <a:pPr marL="0" lvl="0" indent="0" algn="l" defTabSz="1111250">
            <a:lnSpc>
              <a:spcPct val="100000"/>
            </a:lnSpc>
            <a:spcBef>
              <a:spcPct val="0"/>
            </a:spcBef>
            <a:spcAft>
              <a:spcPct val="35000"/>
            </a:spcAft>
            <a:buNone/>
          </a:pPr>
          <a:r>
            <a:rPr lang="en-US" sz="2500" kern="1200"/>
            <a:t>Demonstrated effective coupling between simulation and predictive machine learning.</a:t>
          </a:r>
        </a:p>
      </dsp:txBody>
      <dsp:txXfrm>
        <a:off x="1533531" y="3319899"/>
        <a:ext cx="9439268" cy="13277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0449CD-19C8-44C0-A36B-1667EDB1312B}" type="datetimeFigureOut">
              <a:rPr lang="en-US" smtClean="0"/>
              <a:t>10/6/2023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511E-AA3B-43E3-B946-406AB5E4C4BB}" type="datetimeFigureOut">
              <a:rPr lang="en-US" smtClean="0"/>
              <a:pPr/>
              <a:t>10/6/2023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ortheastern.edu/" TargetMode="External"/><Relationship Id="rId3" Type="http://schemas.openxmlformats.org/officeDocument/2006/relationships/hyperlink" Target="http://cheme.scripts.mit.edu/green-group/" TargetMode="External"/><Relationship Id="rId7" Type="http://schemas.openxmlformats.org/officeDocument/2006/relationships/hyperlink" Target="http://www.che.neu.edu/"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northeastern.edu/comocheng/" TargetMode="External"/><Relationship Id="rId5" Type="http://schemas.openxmlformats.org/officeDocument/2006/relationships/hyperlink" Target="http://web.mit.edu/" TargetMode="External"/><Relationship Id="rId4" Type="http://schemas.openxmlformats.org/officeDocument/2006/relationships/hyperlink" Target="http://web.mit.edu/che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309233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15</a:t>
            </a:fld>
            <a:endParaRPr lang="en-US"/>
          </a:p>
        </p:txBody>
      </p:sp>
    </p:spTree>
    <p:extLst>
      <p:ext uri="{BB962C8B-B14F-4D97-AF65-F5344CB8AC3E}">
        <p14:creationId xmlns:p14="http://schemas.microsoft.com/office/powerpoint/2010/main" val="186045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Lists of product species from completed simulations were fed to the developed ML model to predict their </a:t>
            </a:r>
            <a:r>
              <a:rPr lang="en-US" err="1"/>
              <a:t>LogP</a:t>
            </a:r>
            <a:r>
              <a:rPr lang="en-US"/>
              <a:t> values.</a:t>
            </a:r>
          </a:p>
          <a:p>
            <a:r>
              <a:rPr lang="en-US"/>
              <a:t>Violin plot weighted by molar fraction. PFOA’s predicted </a:t>
            </a:r>
            <a:r>
              <a:rPr lang="en-US" err="1"/>
              <a:t>LogP</a:t>
            </a:r>
            <a:r>
              <a:rPr lang="en-US"/>
              <a:t> shown in dashed red line, weighted mean is blue line, weighted median is green line.</a:t>
            </a:r>
          </a:p>
        </p:txBody>
      </p:sp>
      <p:sp>
        <p:nvSpPr>
          <p:cNvPr id="4" name="Slide Number Placeholder 3"/>
          <p:cNvSpPr>
            <a:spLocks noGrp="1"/>
          </p:cNvSpPr>
          <p:nvPr>
            <p:ph type="sldNum" sz="quarter" idx="5"/>
          </p:nvPr>
        </p:nvSpPr>
        <p:spPr/>
        <p:txBody>
          <a:bodyPr/>
          <a:lstStyle/>
          <a:p>
            <a:fld id="{78E4A049-8685-4352-9DC2-828F08FD542B}" type="slidenum">
              <a:rPr lang="en-US" smtClean="0"/>
              <a:pPr/>
              <a:t>16</a:t>
            </a:fld>
            <a:endParaRPr lang="en-US"/>
          </a:p>
        </p:txBody>
      </p:sp>
    </p:spTree>
    <p:extLst>
      <p:ext uri="{BB962C8B-B14F-4D97-AF65-F5344CB8AC3E}">
        <p14:creationId xmlns:p14="http://schemas.microsoft.com/office/powerpoint/2010/main" val="309667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area of each point is directly proportional to the log of the total molar fraction of each product at that point</a:t>
            </a:r>
          </a:p>
          <a:p>
            <a:r>
              <a:rPr lang="en-US"/>
              <a:t>t much of the reduction in </a:t>
            </a:r>
            <a:r>
              <a:rPr lang="en-US" err="1"/>
              <a:t>LogP</a:t>
            </a:r>
            <a:r>
              <a:rPr lang="en-US"/>
              <a:t> is a result of oxidation and hydrogenation. The removal of CF3 (</a:t>
            </a:r>
            <a:r>
              <a:rPr lang="en-US" err="1"/>
              <a:t>defluoromethylation</a:t>
            </a:r>
            <a:r>
              <a:rPr lang="en-US"/>
              <a:t>) also drives </a:t>
            </a:r>
            <a:r>
              <a:rPr lang="en-US" err="1"/>
              <a:t>LogP</a:t>
            </a:r>
            <a:r>
              <a:rPr lang="en-US"/>
              <a:t> values lower by decreasing the central C-F chain length of the PFAS.</a:t>
            </a:r>
          </a:p>
          <a:p>
            <a:r>
              <a:rPr lang="en-US"/>
              <a:t>Paradoxically, an increase in F:C ratio also correlates with a decrease in </a:t>
            </a:r>
            <a:r>
              <a:rPr lang="en-US" err="1"/>
              <a:t>LogP</a:t>
            </a:r>
            <a:r>
              <a:rPr lang="en-US"/>
              <a:t>. This is because as the chain length of a PFAS increases, its fluorine to carbon ratio approaches 2. Above 2, an increase in F:C ratio can actually represent defluorination as the molecule’s central chain breaks apart, pushing the C:F ratio higher.</a:t>
            </a:r>
          </a:p>
        </p:txBody>
      </p:sp>
      <p:sp>
        <p:nvSpPr>
          <p:cNvPr id="4" name="Slide Number Placeholder 3"/>
          <p:cNvSpPr>
            <a:spLocks noGrp="1"/>
          </p:cNvSpPr>
          <p:nvPr>
            <p:ph type="sldNum" sz="quarter" idx="5"/>
          </p:nvPr>
        </p:nvSpPr>
        <p:spPr/>
        <p:txBody>
          <a:bodyPr/>
          <a:lstStyle/>
          <a:p>
            <a:fld id="{78E4A049-8685-4352-9DC2-828F08FD542B}" type="slidenum">
              <a:rPr lang="en-US" smtClean="0"/>
              <a:pPr/>
              <a:t>17</a:t>
            </a:fld>
            <a:endParaRPr lang="en-US"/>
          </a:p>
        </p:txBody>
      </p:sp>
    </p:spTree>
    <p:extLst>
      <p:ext uri="{BB962C8B-B14F-4D97-AF65-F5344CB8AC3E}">
        <p14:creationId xmlns:p14="http://schemas.microsoft.com/office/powerpoint/2010/main" val="109831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Applied to PFOA incineration simulations, we observe lowered </a:t>
            </a:r>
            <a:r>
              <a:rPr lang="en-US" err="1"/>
              <a:t>LogP</a:t>
            </a:r>
            <a:r>
              <a:rPr lang="en-US"/>
              <a:t> in all treatments To our knowledge, this is the first time </a:t>
            </a:r>
            <a:r>
              <a:rPr lang="en-US" err="1"/>
              <a:t>LogP</a:t>
            </a:r>
            <a:r>
              <a:rPr lang="en-US"/>
              <a:t> has been studied for PFAS incineration. Broader physical understanding of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Enhanced structure-agnostic ML model for predicting </a:t>
            </a:r>
            <a:r>
              <a:rPr lang="en-US" err="1"/>
              <a:t>LogP</a:t>
            </a:r>
            <a:r>
              <a:rPr lang="en-US"/>
              <a:t> is developed, best in field to our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Simulations not necessarily reflective of reality, but reveal at least potential to combust into dangerous compounds with low </a:t>
            </a:r>
            <a:r>
              <a:rPr lang="en-US" err="1"/>
              <a:t>LogP</a:t>
            </a:r>
            <a:r>
              <a:rPr lang="en-US"/>
              <a:t>.</a:t>
            </a:r>
          </a:p>
        </p:txBody>
      </p:sp>
      <p:sp>
        <p:nvSpPr>
          <p:cNvPr id="4" name="Slide Number Placeholder 3"/>
          <p:cNvSpPr>
            <a:spLocks noGrp="1"/>
          </p:cNvSpPr>
          <p:nvPr>
            <p:ph type="sldNum" sz="quarter" idx="5"/>
          </p:nvPr>
        </p:nvSpPr>
        <p:spPr/>
        <p:txBody>
          <a:bodyPr/>
          <a:lstStyle/>
          <a:p>
            <a:fld id="{78E4A049-8685-4352-9DC2-828F08FD542B}" type="slidenum">
              <a:rPr lang="en-US" smtClean="0"/>
              <a:pPr/>
              <a:t>18</a:t>
            </a:fld>
            <a:endParaRPr lang="en-US"/>
          </a:p>
        </p:txBody>
      </p:sp>
    </p:spTree>
    <p:extLst>
      <p:ext uri="{BB962C8B-B14F-4D97-AF65-F5344CB8AC3E}">
        <p14:creationId xmlns:p14="http://schemas.microsoft.com/office/powerpoint/2010/main" val="189955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reaction types emit carbon dioxide (CO2) as one of their three most abundant products by molar fraction, corresponding to the removal of PFOA’s head group. </a:t>
            </a:r>
            <a:r>
              <a:rPr lang="en-US">
                <a:effectLst/>
                <a:latin typeface="Arial" panose="020B0604020202020204" pitchFamily="34" charset="0"/>
              </a:rPr>
              <a:t>The reaction pathways exhibited are consistent with those observed in other research on PFAS incineration, including chain-shortening via carbonyl intermediates, the formation of CF2 and CF3 radicals, and the production of </a:t>
            </a:r>
            <a:r>
              <a:rPr lang="en-US" err="1">
                <a:effectLst/>
                <a:latin typeface="Arial" panose="020B0604020202020204" pitchFamily="34" charset="0"/>
              </a:rPr>
              <a:t>CnFn</a:t>
            </a:r>
            <a:r>
              <a:rPr lang="en-US">
                <a:effectLst/>
                <a:latin typeface="Arial" panose="020B0604020202020204" pitchFamily="34" charset="0"/>
              </a:rPr>
              <a:t> species and other PICs. However, there is no significant formation of hydrogen fluoride (HF) in our simulations.</a:t>
            </a:r>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21</a:t>
            </a:fld>
            <a:endParaRPr lang="en-US"/>
          </a:p>
        </p:txBody>
      </p:sp>
    </p:spTree>
    <p:extLst>
      <p:ext uri="{BB962C8B-B14F-4D97-AF65-F5344CB8AC3E}">
        <p14:creationId xmlns:p14="http://schemas.microsoft.com/office/powerpoint/2010/main" val="27459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RMSE = root mean squared error, MAE = mean absolute error, R</a:t>
            </a:r>
            <a:r>
              <a:rPr lang="en-US" baseline="30000"/>
              <a:t>2</a:t>
            </a:r>
            <a:r>
              <a:rPr lang="en-US" baseline="0"/>
              <a:t> = correlation coefficient</a:t>
            </a:r>
          </a:p>
          <a:p>
            <a:r>
              <a:rPr lang="en-US" baseline="0"/>
              <a:t>GBR worse training error but better testing, least prone to overfitting</a:t>
            </a:r>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22</a:t>
            </a:fld>
            <a:endParaRPr lang="en-US"/>
          </a:p>
        </p:txBody>
      </p:sp>
    </p:spTree>
    <p:extLst>
      <p:ext uri="{BB962C8B-B14F-4D97-AF65-F5344CB8AC3E}">
        <p14:creationId xmlns:p14="http://schemas.microsoft.com/office/powerpoint/2010/main" val="225247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05036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33378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perform simulations, the open-source software package Reaction Mechanism Generator (RMG) is used, which is developed in the </a:t>
            </a:r>
            <a:r>
              <a:rPr lang="en-US">
                <a:hlinkClick r:id="rId3"/>
              </a:rPr>
              <a:t>William H. Green</a:t>
            </a:r>
            <a:r>
              <a:rPr lang="en-US"/>
              <a:t> research group in the </a:t>
            </a:r>
            <a:r>
              <a:rPr lang="en-US">
                <a:hlinkClick r:id="rId4"/>
              </a:rPr>
              <a:t>Department of Chemical Engineering</a:t>
            </a:r>
            <a:r>
              <a:rPr lang="en-US"/>
              <a:t> at </a:t>
            </a:r>
            <a:r>
              <a:rPr lang="en-US">
                <a:hlinkClick r:id="rId5"/>
              </a:rPr>
              <a:t>MIT</a:t>
            </a:r>
            <a:r>
              <a:rPr lang="en-US"/>
              <a:t> and in the </a:t>
            </a:r>
            <a:r>
              <a:rPr lang="en-US">
                <a:hlinkClick r:id="rId6"/>
              </a:rPr>
              <a:t>Richard H. West</a:t>
            </a:r>
            <a:r>
              <a:rPr lang="en-US"/>
              <a:t> research group at the </a:t>
            </a:r>
            <a:r>
              <a:rPr lang="en-US">
                <a:hlinkClick r:id="rId7"/>
              </a:rPr>
              <a:t>Department of Chemical engineering</a:t>
            </a:r>
            <a:r>
              <a:rPr lang="en-US"/>
              <a:t> at </a:t>
            </a:r>
            <a:r>
              <a:rPr lang="en-US">
                <a:hlinkClick r:id="rId8"/>
              </a:rPr>
              <a:t>Northeastern University</a:t>
            </a:r>
            <a:r>
              <a:rPr lang="en-US"/>
              <a:t>. RMG uses a general understanding of how molecules react to automatically construct kinetic models that are composed of elementary chemical reaction steps [23], [24], [25]. By automatically generating reaction mechanisms, RMG significantly reduces the time required to create detailed kinetic models [23]. For the purpose of comparison and validation with previous research, this study focuses on the incineration of a single compound in the PFAS family: Perfluorooctanoic acid (PFOA). The reaction mechanisms of three gas-phase incineration environments were studied: oxidative pyrolysis (PFOA in the presence of oxygen), reductive pyrolysis (PFOA in the presence of hydrogen), and inert pyrolysis (PFOA only). </a:t>
            </a:r>
          </a:p>
        </p:txBody>
      </p:sp>
      <p:sp>
        <p:nvSpPr>
          <p:cNvPr id="4" name="Slide Number Placeholder 3"/>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2410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Extremely complex behavior from just two reactants! About a third of species shown, and a ¼ of reactions.</a:t>
            </a:r>
          </a:p>
          <a:p>
            <a:r>
              <a:rPr lang="en-US">
                <a:effectLst/>
                <a:latin typeface="Arial" panose="020B0604020202020204" pitchFamily="34" charset="0"/>
              </a:rPr>
              <a:t>The reaction pathways exhibited are consistent with those observed in other research on PFAS incineration, including chain-shortening via carbonyl intermediates, the formation of CF2 and CF3 radicals, and the production of </a:t>
            </a:r>
            <a:r>
              <a:rPr lang="en-US" err="1">
                <a:effectLst/>
                <a:latin typeface="Arial" panose="020B0604020202020204" pitchFamily="34" charset="0"/>
              </a:rPr>
              <a:t>CnFn</a:t>
            </a:r>
            <a:r>
              <a:rPr lang="en-US">
                <a:effectLst/>
                <a:latin typeface="Arial" panose="020B0604020202020204" pitchFamily="34" charset="0"/>
              </a:rPr>
              <a:t> species and other PICs. However, there is no significant formation of hydrogen fluoride (HF) in our simulations. </a:t>
            </a:r>
            <a:r>
              <a:rPr lang="en-US"/>
              <a:t>CARBONYL FLUORIDE</a:t>
            </a: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263478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scenarios with many </a:t>
            </a:r>
            <a:r>
              <a:rPr lang="en-US" err="1"/>
              <a:t>many</a:t>
            </a:r>
            <a:r>
              <a:rPr lang="en-US"/>
              <a:t> different products, like over 100, there usually are not methods of accurately determining everything about the products, and molecular structure is sometimes sacrificed in order to gain broader or more accurate knowledge. In taking a model from theoretical simulations, where everything is known, to practice, it is necessary to be robust enough to handle this loss of information, which structural models cannot do.</a:t>
            </a:r>
          </a:p>
          <a:p>
            <a:br>
              <a:rPr lang="en-US"/>
            </a:br>
            <a:r>
              <a:rPr lang="en-US"/>
              <a:t>Examples: analysis of a complex mixture using mass spectrometry methods such as Matrix Assisted Laser Desorption Ionization [32] or Fourier Transform Ion Cyclotron Resonance Mass Spectroscopy (FT-ICR-MS)</a:t>
            </a: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47069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 reserved for final testing, fair comparison with MF-LOGP</a:t>
            </a:r>
          </a:p>
          <a:p>
            <a:pPr lvl="1"/>
            <a:r>
              <a:rPr lang="en-US"/>
              <a:t>n = 15,420 + 1,086</a:t>
            </a:r>
          </a:p>
          <a:p>
            <a:pPr lvl="1"/>
            <a:r>
              <a:rPr lang="en-US"/>
              <a:t>Trained with 85/15 split: 14,030 training points, 2,476 validation</a:t>
            </a:r>
          </a:p>
          <a:p>
            <a:pPr lvl="1"/>
            <a:r>
              <a:rPr lang="en-US"/>
              <a:t>Training data were duplicated with noise added to duplicated </a:t>
            </a:r>
            <a:r>
              <a:rPr lang="en-US" err="1"/>
              <a:t>LogP</a:t>
            </a:r>
            <a:r>
              <a:rPr lang="en-US"/>
              <a:t> values, this imputed data increases robustness against overfitting. </a:t>
            </a:r>
          </a:p>
          <a:p>
            <a:pPr lvl="1"/>
            <a:endParaRPr lang="en-US"/>
          </a:p>
          <a:p>
            <a:pPr lvl="1"/>
            <a:r>
              <a:rPr lang="en-US"/>
              <a:t>While the total number of atoms and molecular weight seem like reasonable physical properties to include as features, they are linearly dependent on other features selected for inclusion (# of each atom) and we find that, in practice, they harm model performance</a:t>
            </a:r>
          </a:p>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72080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Random Search to determine preliminary hyperparameters. Grid Search iteratively performed in neighborhood of preliminary values</a:t>
            </a:r>
            <a:br>
              <a:rPr lang="en-US"/>
            </a:br>
            <a:r>
              <a:rPr lang="en-US"/>
              <a:t>LCKNN developed: ridge regression is used to push KNN in (likely) correct direction based off differences between molecule and its </a:t>
            </a:r>
            <a:r>
              <a:rPr lang="en-US" i="1"/>
              <a:t>k</a:t>
            </a:r>
            <a:r>
              <a:rPr lang="en-US"/>
              <a:t> neighbors</a:t>
            </a:r>
          </a:p>
        </p:txBody>
      </p:sp>
      <p:sp>
        <p:nvSpPr>
          <p:cNvPr id="4" name="Slide Number Placeholder 3"/>
          <p:cNvSpPr>
            <a:spLocks noGrp="1"/>
          </p:cNvSpPr>
          <p:nvPr>
            <p:ph type="sldNum" sz="quarter" idx="5"/>
          </p:nvPr>
        </p:nvSpPr>
        <p:spPr/>
        <p:txBody>
          <a:bodyPr/>
          <a:lstStyle/>
          <a:p>
            <a:fld id="{78E4A049-8685-4352-9DC2-828F08FD542B}" type="slidenum">
              <a:rPr lang="en-US" smtClean="0"/>
              <a:pPr/>
              <a:t>13</a:t>
            </a:fld>
            <a:endParaRPr lang="en-US"/>
          </a:p>
        </p:txBody>
      </p:sp>
    </p:spTree>
    <p:extLst>
      <p:ext uri="{BB962C8B-B14F-4D97-AF65-F5344CB8AC3E}">
        <p14:creationId xmlns:p14="http://schemas.microsoft.com/office/powerpoint/2010/main" val="140435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RMSE = root mean squared error, MAE = mean absolute error, R</a:t>
            </a:r>
            <a:r>
              <a:rPr lang="en-US" baseline="30000"/>
              <a:t>2</a:t>
            </a:r>
            <a:r>
              <a:rPr lang="en-US" baseline="0"/>
              <a:t> = correlation coefficient</a:t>
            </a:r>
          </a:p>
          <a:p>
            <a:r>
              <a:rPr lang="en-US" baseline="0"/>
              <a:t>GBR worse training error but better testing, least prone to overfitting</a:t>
            </a:r>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14</a:t>
            </a:fld>
            <a:endParaRPr lang="en-US"/>
          </a:p>
        </p:txBody>
      </p:sp>
    </p:spTree>
    <p:extLst>
      <p:ext uri="{BB962C8B-B14F-4D97-AF65-F5344CB8AC3E}">
        <p14:creationId xmlns:p14="http://schemas.microsoft.com/office/powerpoint/2010/main" val="543290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7949092" y="2703302"/>
            <a:ext cx="4242908" cy="4154698"/>
          </a:xfrm>
          <a:prstGeom prst="rect">
            <a:avLst/>
          </a:prstGeom>
        </p:spPr>
      </p:pic>
      <p:sp>
        <p:nvSpPr>
          <p:cNvPr id="2" name="Title 1"/>
          <p:cNvSpPr>
            <a:spLocks noGrp="1"/>
          </p:cNvSpPr>
          <p:nvPr>
            <p:ph type="ctrTitle" hasCustomPrompt="1"/>
          </p:nvPr>
        </p:nvSpPr>
        <p:spPr>
          <a:xfrm>
            <a:off x="609600" y="2537925"/>
            <a:ext cx="9144000" cy="1524001"/>
          </a:xfrm>
        </p:spPr>
        <p:txBody>
          <a:bodyPr>
            <a:noAutofit/>
          </a:bodyPr>
          <a:lstStyle>
            <a:lvl1pPr>
              <a:defRPr sz="4000" b="1"/>
            </a:lvl1pPr>
          </a:lstStyle>
          <a:p>
            <a:r>
              <a:rPr lang="en-US"/>
              <a:t>Click to edit</a:t>
            </a:r>
            <a:br>
              <a:rPr lang="en-US"/>
            </a:br>
            <a:r>
              <a:rPr lang="en-US"/>
              <a:t>Master title style</a:t>
            </a:r>
          </a:p>
        </p:txBody>
      </p:sp>
      <p:sp>
        <p:nvSpPr>
          <p:cNvPr id="3" name="Subtitle 2"/>
          <p:cNvSpPr>
            <a:spLocks noGrp="1"/>
          </p:cNvSpPr>
          <p:nvPr>
            <p:ph type="subTitle" idx="1"/>
          </p:nvPr>
        </p:nvSpPr>
        <p:spPr>
          <a:xfrm>
            <a:off x="609600" y="4293573"/>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200" y="990601"/>
            <a:ext cx="3383438" cy="10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609600" y="1524000"/>
            <a:ext cx="7823200" cy="4648200"/>
          </a:xfrm>
        </p:spPr>
        <p:txBody>
          <a:bodyPr/>
          <a:lstStyle/>
          <a:p>
            <a:r>
              <a:rPr lang="en-US"/>
              <a:t>Click icon to add picture</a:t>
            </a:r>
          </a:p>
        </p:txBody>
      </p:sp>
      <p:sp>
        <p:nvSpPr>
          <p:cNvPr id="8" name="Text Placeholder 7"/>
          <p:cNvSpPr>
            <a:spLocks noGrp="1"/>
          </p:cNvSpPr>
          <p:nvPr>
            <p:ph type="body" sz="quarter" idx="13"/>
          </p:nvPr>
        </p:nvSpPr>
        <p:spPr>
          <a:xfrm>
            <a:off x="8737600" y="1524000"/>
            <a:ext cx="28448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131" y="1066834"/>
            <a:ext cx="4459738" cy="4428034"/>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p>
        </p:txBody>
      </p:sp>
      <p:sp>
        <p:nvSpPr>
          <p:cNvPr id="11"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380606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2">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p>
        </p:txBody>
      </p:sp>
      <p:sp>
        <p:nvSpPr>
          <p:cNvPr id="13"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301715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1"/>
                </a:solidFill>
              </a:defRPr>
            </a:lvl1pPr>
          </a:lstStyle>
          <a:p>
            <a:endParaRPr lang="en-US"/>
          </a:p>
        </p:txBody>
      </p:sp>
      <p:sp>
        <p:nvSpPr>
          <p:cNvPr id="7" name="Title 1"/>
          <p:cNvSpPr>
            <a:spLocks noGrp="1"/>
          </p:cNvSpPr>
          <p:nvPr>
            <p:ph type="ctrTitle"/>
          </p:nvPr>
        </p:nvSpPr>
        <p:spPr>
          <a:xfrm>
            <a:off x="609600" y="2286000"/>
            <a:ext cx="9144000" cy="1524000"/>
          </a:xfrm>
        </p:spPr>
        <p:txBody>
          <a:bodyPr>
            <a:noAutofit/>
          </a:bodyPr>
          <a:lstStyle>
            <a:lvl1pPr>
              <a:defRPr sz="4000">
                <a:solidFill>
                  <a:schemeClr val="tx1"/>
                </a:solidFill>
              </a:defRPr>
            </a:lvl1pPr>
          </a:lstStyle>
          <a:p>
            <a:r>
              <a:rPr lang="en-US"/>
              <a:t>Click to edit Master title style</a:t>
            </a:r>
          </a:p>
        </p:txBody>
      </p:sp>
      <p:sp>
        <p:nvSpPr>
          <p:cNvPr id="9"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162321331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a:p>
        </p:txBody>
      </p:sp>
    </p:spTree>
    <p:extLst>
      <p:ext uri="{BB962C8B-B14F-4D97-AF65-F5344CB8AC3E}">
        <p14:creationId xmlns:p14="http://schemas.microsoft.com/office/powerpoint/2010/main" val="397337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324549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6000" y="1496736"/>
            <a:ext cx="48768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60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0" y="1496736"/>
            <a:ext cx="48768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9920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28074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95" y="6391657"/>
            <a:ext cx="612396" cy="365125"/>
          </a:xfrm>
        </p:spPr>
        <p:txBody>
          <a:bodyPr/>
          <a:lstStyle>
            <a:lvl1pPr>
              <a:defRPr>
                <a:solidFill>
                  <a:schemeClr val="tx1"/>
                </a:solidFill>
              </a:defRPr>
            </a:lvl1pPr>
          </a:lstStyle>
          <a:p>
            <a:fld id="{BFEBEB0A-9E3D-4B14-9782-E2AE3DA60D96}" type="slidenum">
              <a:rPr lang="en-US" smtClean="0"/>
              <a:pPr/>
              <a:t>‹#›</a:t>
            </a:fld>
            <a:endParaRPr lang="en-US"/>
          </a:p>
        </p:txBody>
      </p:sp>
      <p:sp>
        <p:nvSpPr>
          <p:cNvPr id="3" name="Rectangle 19"/>
          <p:cNvSpPr>
            <a:spLocks noGrp="1"/>
          </p:cNvSpPr>
          <p:nvPr>
            <p:ph type="ftr" sz="quarter" idx="11"/>
          </p:nvPr>
        </p:nvSpPr>
        <p:spPr>
          <a:xfrm>
            <a:off x="609600" y="6400800"/>
            <a:ext cx="6807200" cy="304800"/>
          </a:xfrm>
        </p:spPr>
        <p:txBody>
          <a:bodyPr/>
          <a:lstStyle>
            <a:lvl1pPr>
              <a:defRPr>
                <a:solidFill>
                  <a:schemeClr val="tx1"/>
                </a:solidFill>
              </a:defRPr>
            </a:lvl1pPr>
            <a:extLst/>
          </a:lstStyle>
          <a:p>
            <a:endParaRPr lang="en-US"/>
          </a:p>
        </p:txBody>
      </p:sp>
    </p:spTree>
    <p:extLst>
      <p:ext uri="{BB962C8B-B14F-4D97-AF65-F5344CB8AC3E}">
        <p14:creationId xmlns:p14="http://schemas.microsoft.com/office/powerpoint/2010/main" val="29610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
        <p:nvSpPr>
          <p:cNvPr id="7" name="Title 1"/>
          <p:cNvSpPr>
            <a:spLocks noGrp="1"/>
          </p:cNvSpPr>
          <p:nvPr>
            <p:ph type="ctrTitle" hasCustomPrompt="1"/>
          </p:nvPr>
        </p:nvSpPr>
        <p:spPr>
          <a:xfrm>
            <a:off x="609600" y="2537925"/>
            <a:ext cx="9144000" cy="1524001"/>
          </a:xfrm>
        </p:spPr>
        <p:txBody>
          <a:bodyPr>
            <a:noAutofit/>
          </a:bodyPr>
          <a:lstStyle>
            <a:lvl1pPr>
              <a:defRPr sz="4000" b="1">
                <a:solidFill>
                  <a:schemeClr val="bg1"/>
                </a:solidFill>
              </a:defRPr>
            </a:lvl1pPr>
          </a:lstStyle>
          <a:p>
            <a:r>
              <a:rPr lang="en-US"/>
              <a:t>Click to edit</a:t>
            </a:r>
            <a:br>
              <a:rPr lang="en-US"/>
            </a:br>
            <a:r>
              <a:rPr lang="en-US"/>
              <a:t>Master title style</a:t>
            </a:r>
          </a:p>
        </p:txBody>
      </p:sp>
      <p:sp>
        <p:nvSpPr>
          <p:cNvPr id="10" name="Subtitle 2"/>
          <p:cNvSpPr>
            <a:spLocks noGrp="1"/>
          </p:cNvSpPr>
          <p:nvPr>
            <p:ph type="subTitle" idx="1"/>
          </p:nvPr>
        </p:nvSpPr>
        <p:spPr>
          <a:xfrm>
            <a:off x="609600" y="4293573"/>
            <a:ext cx="9144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306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074400" cy="1066800"/>
          </a:xfrm>
        </p:spPr>
        <p:txBody>
          <a:bodyPr anchor="b">
            <a:norm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4523709" y="1524001"/>
            <a:ext cx="7058691"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1890" y="1524000"/>
            <a:ext cx="3564876"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2447147" y="358113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428604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609600" y="1524000"/>
            <a:ext cx="7823200" cy="4648200"/>
          </a:xfrm>
        </p:spPr>
        <p:txBody>
          <a:bodyPr/>
          <a:lstStyle/>
          <a:p>
            <a:endParaRPr lang="en-US"/>
          </a:p>
        </p:txBody>
      </p:sp>
      <p:sp>
        <p:nvSpPr>
          <p:cNvPr id="8" name="Text Placeholder 7"/>
          <p:cNvSpPr>
            <a:spLocks noGrp="1"/>
          </p:cNvSpPr>
          <p:nvPr>
            <p:ph type="body" sz="quarter" idx="13"/>
          </p:nvPr>
        </p:nvSpPr>
        <p:spPr>
          <a:xfrm>
            <a:off x="8737600" y="1524000"/>
            <a:ext cx="28448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92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131" y="1066834"/>
            <a:ext cx="4459738" cy="4428034"/>
          </a:xfrm>
          <a:prstGeom prst="rect">
            <a:avLst/>
          </a:prstGeom>
        </p:spPr>
      </p:pic>
    </p:spTree>
    <p:extLst>
      <p:ext uri="{BB962C8B-B14F-4D97-AF65-F5344CB8AC3E}">
        <p14:creationId xmlns:p14="http://schemas.microsoft.com/office/powerpoint/2010/main" val="150418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5475" y="1447800"/>
            <a:ext cx="9144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p>
        </p:txBody>
      </p:sp>
      <p:sp>
        <p:nvSpPr>
          <p:cNvPr id="3" name="Text Placeholder 2"/>
          <p:cNvSpPr>
            <a:spLocks noGrp="1"/>
          </p:cNvSpPr>
          <p:nvPr>
            <p:ph type="body" idx="1"/>
          </p:nvPr>
        </p:nvSpPr>
        <p:spPr>
          <a:xfrm>
            <a:off x="625475" y="31242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Footer Placeholder 2"/>
          <p:cNvSpPr>
            <a:spLocks noGrp="1"/>
          </p:cNvSpPr>
          <p:nvPr>
            <p:ph type="ftr" sz="quarter" idx="3"/>
          </p:nvPr>
        </p:nvSpPr>
        <p:spPr>
          <a:xfrm>
            <a:off x="625475" y="6400800"/>
            <a:ext cx="6807200" cy="304800"/>
          </a:xfrm>
          <a:prstGeom prst="rect">
            <a:avLst/>
          </a:prstGeom>
        </p:spPr>
        <p:txBody>
          <a:bodyPr/>
          <a:lstStyle>
            <a:lvl1pPr>
              <a:defRPr sz="1600" b="0">
                <a:solidFill>
                  <a:schemeClr val="tx2"/>
                </a:solidFill>
              </a:defRPr>
            </a:lvl1pPr>
          </a:lstStyle>
          <a:p>
            <a:endParaRPr lang="en-US"/>
          </a:p>
        </p:txBody>
      </p:sp>
      <p:pic>
        <p:nvPicPr>
          <p:cNvPr id="8" name="Picture 7" descr="greyWatermark-20.png"/>
          <p:cNvPicPr>
            <a:picLocks noChangeAspect="1"/>
          </p:cNvPicPr>
          <p:nvPr userDrawn="1"/>
        </p:nvPicPr>
        <p:blipFill>
          <a:blip r:embed="rId2" cstate="print"/>
          <a:stretch>
            <a:fillRect/>
          </a:stretch>
        </p:blipFill>
        <p:spPr>
          <a:xfrm>
            <a:off x="7949092" y="2703302"/>
            <a:ext cx="4242908" cy="4154698"/>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609600" y="6400800"/>
            <a:ext cx="6807200" cy="30480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6000" y="1496736"/>
            <a:ext cx="48768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60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0" y="1496736"/>
            <a:ext cx="48768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609600" y="6400800"/>
            <a:ext cx="6807200" cy="304800"/>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609600" y="6400800"/>
            <a:ext cx="6807200" cy="304800"/>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6391657"/>
            <a:ext cx="612396" cy="365125"/>
          </a:xfrm>
        </p:spPr>
        <p:txBody>
          <a:bodyPr/>
          <a:lstStyle/>
          <a:p>
            <a:fld id="{BFEBEB0A-9E3D-4B14-9782-E2AE3DA60D96}" type="slidenum">
              <a:rPr lang="en-US" smtClean="0"/>
              <a:pPr/>
              <a:t>‹#›</a:t>
            </a:fld>
            <a:endParaRPr lang="en-US"/>
          </a:p>
        </p:txBody>
      </p:sp>
      <p:sp>
        <p:nvSpPr>
          <p:cNvPr id="3" name="Rectangle 19"/>
          <p:cNvSpPr>
            <a:spLocks noGrp="1"/>
          </p:cNvSpPr>
          <p:nvPr>
            <p:ph type="ftr" sz="quarter" idx="11"/>
          </p:nvPr>
        </p:nvSpPr>
        <p:spPr>
          <a:xfrm>
            <a:off x="609600" y="6400800"/>
            <a:ext cx="6807200" cy="3048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074400" cy="1066800"/>
          </a:xfrm>
        </p:spPr>
        <p:txBody>
          <a:bodyPr anchor="b">
            <a:norm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4523709" y="1524001"/>
            <a:ext cx="7058691"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1890" y="1524000"/>
            <a:ext cx="3564876"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2447147" y="358113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1367"/>
            <a:ext cx="10972800" cy="8001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 y="6387664"/>
            <a:ext cx="6096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a:p>
        </p:txBody>
      </p:sp>
      <p:sp>
        <p:nvSpPr>
          <p:cNvPr id="9" name="Rectangle 8"/>
          <p:cNvSpPr/>
          <p:nvPr/>
        </p:nvSpPr>
        <p:spPr>
          <a:xfrm>
            <a:off x="609600" y="1234967"/>
            <a:ext cx="115824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7315200" y="6400800"/>
            <a:ext cx="4470400" cy="369332"/>
          </a:xfrm>
          <a:prstGeom prst="rect">
            <a:avLst/>
          </a:prstGeom>
          <a:noFill/>
          <a:ln>
            <a:noFill/>
          </a:ln>
        </p:spPr>
        <p:txBody>
          <a:bodyPr wrap="square" rtlCol="0">
            <a:spAutoFit/>
          </a:bodyPr>
          <a:lstStyle/>
          <a:p>
            <a:pPr algn="r"/>
            <a:r>
              <a:rPr lang="en-US" sz="180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2900"/>
            <a:ext cx="10972800" cy="8001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 y="6391657"/>
            <a:ext cx="609600" cy="313944"/>
          </a:xfrm>
          <a:prstGeom prst="rect">
            <a:avLst/>
          </a:prstGeom>
        </p:spPr>
        <p:txBody>
          <a:bodyPr vert="horz" lIns="91440" tIns="45720" rIns="91440" bIns="45720" rtlCol="0" anchor="ctr"/>
          <a:lstStyle>
            <a:lvl1pPr algn="l">
              <a:defRPr sz="1200">
                <a:solidFill>
                  <a:schemeClr val="tx1"/>
                </a:solidFill>
                <a:latin typeface="+mj-lt"/>
              </a:defRPr>
            </a:lvl1pPr>
          </a:lstStyle>
          <a:p>
            <a:fld id="{BFEBEB0A-9E3D-4B14-9782-E2AE3DA60D96}" type="slidenum">
              <a:rPr lang="en-US" smtClean="0"/>
              <a:pPr/>
              <a:t>‹#›</a:t>
            </a:fld>
            <a:endParaRPr lang="en-US"/>
          </a:p>
        </p:txBody>
      </p:sp>
      <p:sp>
        <p:nvSpPr>
          <p:cNvPr id="9" name="Rectangle 8"/>
          <p:cNvSpPr/>
          <p:nvPr/>
        </p:nvSpPr>
        <p:spPr>
          <a:xfrm>
            <a:off x="609600" y="1234967"/>
            <a:ext cx="115824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7315200" y="6400800"/>
            <a:ext cx="4470400" cy="369332"/>
          </a:xfrm>
          <a:prstGeom prst="rect">
            <a:avLst/>
          </a:prstGeom>
          <a:noFill/>
          <a:ln>
            <a:noFill/>
          </a:ln>
        </p:spPr>
        <p:txBody>
          <a:bodyPr wrap="square" rtlCol="0">
            <a:spAutoFit/>
          </a:bodyPr>
          <a:lstStyle/>
          <a:p>
            <a:pPr algn="r"/>
            <a:r>
              <a:rPr lang="en-US" sz="180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1"/>
                </a:solidFill>
              </a:defRPr>
            </a:lvl1pPr>
          </a:lstStyle>
          <a:p>
            <a:endParaRPr lang="en-US"/>
          </a:p>
        </p:txBody>
      </p:sp>
    </p:spTree>
    <p:extLst>
      <p:ext uri="{BB962C8B-B14F-4D97-AF65-F5344CB8AC3E}">
        <p14:creationId xmlns:p14="http://schemas.microsoft.com/office/powerpoint/2010/main" val="34368943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hdr="0" dt="0"/>
  <p:txStyles>
    <p:titleStyle>
      <a:lvl1pPr algn="l"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70.svg"/><Relationship Id="rId4" Type="http://schemas.openxmlformats.org/officeDocument/2006/relationships/image" Target="../media/image66.sv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2.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81.sv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34" Type="http://schemas.openxmlformats.org/officeDocument/2006/relationships/image" Target="../media/image113.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2.png"/><Relationship Id="rId2" Type="http://schemas.openxmlformats.org/officeDocument/2006/relationships/notesSlide" Target="../notesSlides/notesSlide14.xml"/><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1.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7.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58.png"/><Relationship Id="rId30" Type="http://schemas.openxmlformats.org/officeDocument/2006/relationships/image" Target="../media/image109.png"/><Relationship Id="rId35" Type="http://schemas.openxmlformats.org/officeDocument/2006/relationships/image" Target="../media/image114.png"/><Relationship Id="rId8" Type="http://schemas.openxmlformats.org/officeDocument/2006/relationships/image" Target="../media/image8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9.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33.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47.svg"/><Relationship Id="rId20" Type="http://schemas.openxmlformats.org/officeDocument/2006/relationships/image" Target="../media/image27.svg"/><Relationship Id="rId1" Type="http://schemas.openxmlformats.org/officeDocument/2006/relationships/slideLayout" Target="../slideLayouts/slideLayout9.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29.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28.png"/><Relationship Id="rId28" Type="http://schemas.openxmlformats.org/officeDocument/2006/relationships/image" Target="../media/image35.svg"/><Relationship Id="rId10" Type="http://schemas.openxmlformats.org/officeDocument/2006/relationships/image" Target="../media/image41.svg"/><Relationship Id="rId19" Type="http://schemas.openxmlformats.org/officeDocument/2006/relationships/image" Target="../media/image26.png"/><Relationship Id="rId4" Type="http://schemas.openxmlformats.org/officeDocument/2006/relationships/image" Target="../media/image13.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31.svg"/><Relationship Id="rId27"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51.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13.svg"/><Relationship Id="rId15" Type="http://schemas.openxmlformats.org/officeDocument/2006/relationships/image" Target="../media/image53.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6.sv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PFAS Incineration: Simulation and ML to Predict Products’ Partition Coefficient</a:t>
            </a:r>
          </a:p>
        </p:txBody>
      </p:sp>
      <p:sp>
        <p:nvSpPr>
          <p:cNvPr id="3" name="Subtitle 2"/>
          <p:cNvSpPr>
            <a:spLocks noGrp="1"/>
          </p:cNvSpPr>
          <p:nvPr>
            <p:ph type="subTitle" idx="1"/>
          </p:nvPr>
        </p:nvSpPr>
        <p:spPr/>
        <p:txBody>
          <a:bodyPr/>
          <a:lstStyle/>
          <a:p>
            <a:r>
              <a:rPr lang="en-US" dirty="0"/>
              <a:t>Duncan Soiffer, </a:t>
            </a:r>
            <a:r>
              <a:rPr lang="en-US" dirty="0" err="1"/>
              <a:t>Tuomas</a:t>
            </a:r>
            <a:r>
              <a:rPr lang="en-US" dirty="0"/>
              <a:t> </a:t>
            </a:r>
            <a:r>
              <a:rPr lang="en-US" dirty="0" err="1"/>
              <a:t>Pyorre</a:t>
            </a:r>
            <a:r>
              <a:rPr lang="en-US" dirty="0"/>
              <a:t>,</a:t>
            </a:r>
            <a:br>
              <a:rPr lang="en-US" dirty="0"/>
            </a:br>
            <a:r>
              <a:rPr lang="en-US" dirty="0"/>
              <a:t>David Kenney, Andrew Teixeira</a:t>
            </a:r>
          </a:p>
        </p:txBody>
      </p:sp>
      <p:pic>
        <p:nvPicPr>
          <p:cNvPr id="5" name="Picture 4" descr="A logo of a globe with a gold circle&#10;&#10;Description automatically generated">
            <a:extLst>
              <a:ext uri="{FF2B5EF4-FFF2-40B4-BE49-F238E27FC236}">
                <a16:creationId xmlns:a16="http://schemas.microsoft.com/office/drawing/2014/main" id="{6308E8EB-F4E5-798D-EB86-F4C71D254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470" y="789656"/>
            <a:ext cx="1361264" cy="1361264"/>
          </a:xfrm>
          <a:prstGeom prst="rect">
            <a:avLst/>
          </a:prstGeom>
        </p:spPr>
      </p:pic>
      <p:pic>
        <p:nvPicPr>
          <p:cNvPr id="7" name="Picture 6">
            <a:extLst>
              <a:ext uri="{FF2B5EF4-FFF2-40B4-BE49-F238E27FC236}">
                <a16:creationId xmlns:a16="http://schemas.microsoft.com/office/drawing/2014/main" id="{0DE23583-F30B-50B4-751D-2AE91DA8ED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97056" y="832908"/>
            <a:ext cx="4323078" cy="1318012"/>
          </a:xfrm>
          <a:prstGeom prst="rect">
            <a:avLst/>
          </a:prstGeom>
        </p:spPr>
      </p:pic>
      <p:sp>
        <p:nvSpPr>
          <p:cNvPr id="4" name="Subtitle 2">
            <a:extLst>
              <a:ext uri="{FF2B5EF4-FFF2-40B4-BE49-F238E27FC236}">
                <a16:creationId xmlns:a16="http://schemas.microsoft.com/office/drawing/2014/main" id="{BB93A964-9C49-7F40-64BF-16598DBB3533}"/>
              </a:ext>
            </a:extLst>
          </p:cNvPr>
          <p:cNvSpPr txBox="1">
            <a:spLocks/>
          </p:cNvSpPr>
          <p:nvPr/>
        </p:nvSpPr>
        <p:spPr>
          <a:xfrm>
            <a:off x="609600" y="5672100"/>
            <a:ext cx="9144000" cy="990600"/>
          </a:xfrm>
          <a:prstGeom prst="rect">
            <a:avLst/>
          </a:prstGeom>
        </p:spPr>
        <p:txBody>
          <a:bodyPr vert="horz" lIns="91440" tIns="45720" rIns="91440" bIns="45720" rtlCol="0" anchor="t" anchorCtr="0">
            <a:normAutofit/>
          </a:bodyPr>
          <a:lstStyle>
            <a:lvl1pPr marL="0" indent="0" algn="l" defTabSz="914400" rtl="0" eaLnBrk="1" latinLnBrk="0" hangingPunct="1">
              <a:lnSpc>
                <a:spcPct val="95000"/>
              </a:lnSpc>
              <a:spcBef>
                <a:spcPts val="1200"/>
              </a:spcBef>
              <a:buClr>
                <a:schemeClr val="bg2"/>
              </a:buClr>
              <a:buFont typeface="Arial" pitchFamily="34" charset="0"/>
              <a:buNone/>
              <a:defRPr sz="2800" kern="1200">
                <a:solidFill>
                  <a:schemeClr val="tx2"/>
                </a:solidFill>
                <a:latin typeface="Verdana" pitchFamily="34" charset="0"/>
                <a:ea typeface="Verdana" pitchFamily="34" charset="0"/>
                <a:cs typeface="Verdana" pitchFamily="34" charset="0"/>
              </a:defRPr>
            </a:lvl1pPr>
            <a:lvl2pPr marL="457200" indent="0" algn="ctr" defTabSz="914400" rtl="0" eaLnBrk="1" latinLnBrk="0" hangingPunct="1">
              <a:lnSpc>
                <a:spcPct val="95000"/>
              </a:lnSpc>
              <a:spcBef>
                <a:spcPts val="600"/>
              </a:spcBef>
              <a:buClr>
                <a:schemeClr val="bg2"/>
              </a:buClr>
              <a:buFont typeface="Verdana" pitchFamily="34" charset="0"/>
              <a:buNone/>
              <a:defRPr sz="20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lnSpc>
                <a:spcPct val="95000"/>
              </a:lnSpc>
              <a:spcBef>
                <a:spcPts val="600"/>
              </a:spcBef>
              <a:buClr>
                <a:schemeClr val="bg2"/>
              </a:buClr>
              <a:buFont typeface="Wingdings" pitchFamily="2" charset="2"/>
              <a:buNone/>
              <a:defRPr sz="18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lnSpc>
                <a:spcPct val="95000"/>
              </a:lnSpc>
              <a:spcBef>
                <a:spcPts val="600"/>
              </a:spcBef>
              <a:buClr>
                <a:schemeClr val="bg2"/>
              </a:buClr>
              <a:buFont typeface="Courier New" pitchFamily="49" charset="0"/>
              <a:buNone/>
              <a:defRPr sz="16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lnSpc>
                <a:spcPct val="95000"/>
              </a:lnSpc>
              <a:spcBef>
                <a:spcPts val="600"/>
              </a:spcBef>
              <a:buClr>
                <a:schemeClr val="bg2"/>
              </a:buClr>
              <a:buFont typeface="Arial" pitchFamily="34" charset="0"/>
              <a:buNone/>
              <a:defRPr sz="1600" kern="1200" baseline="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dirty="0"/>
              <a:t>October 7, 2023</a:t>
            </a:r>
          </a:p>
        </p:txBody>
      </p:sp>
    </p:spTree>
    <p:extLst>
      <p:ext uri="{BB962C8B-B14F-4D97-AF65-F5344CB8AC3E}">
        <p14:creationId xmlns:p14="http://schemas.microsoft.com/office/powerpoint/2010/main" val="124926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828298-AA0E-ACCD-9917-82AFBF6A8AA7}"/>
              </a:ext>
            </a:extLst>
          </p:cNvPr>
          <p:cNvPicPr>
            <a:picLocks noChangeAspect="1"/>
          </p:cNvPicPr>
          <p:nvPr/>
        </p:nvPicPr>
        <p:blipFill rotWithShape="1">
          <a:blip r:embed="rId2"/>
          <a:srcRect l="4238"/>
          <a:stretch/>
        </p:blipFill>
        <p:spPr>
          <a:xfrm>
            <a:off x="4821382" y="1341734"/>
            <a:ext cx="7370618" cy="5052498"/>
          </a:xfrm>
          <a:prstGeom prst="rect">
            <a:avLst/>
          </a:prstGeom>
        </p:spPr>
      </p:pic>
      <p:sp>
        <p:nvSpPr>
          <p:cNvPr id="2" name="Title 1">
            <a:extLst>
              <a:ext uri="{FF2B5EF4-FFF2-40B4-BE49-F238E27FC236}">
                <a16:creationId xmlns:a16="http://schemas.microsoft.com/office/drawing/2014/main" id="{11438D22-9408-5F8B-13D4-2564AEB7141D}"/>
              </a:ext>
            </a:extLst>
          </p:cNvPr>
          <p:cNvSpPr>
            <a:spLocks noGrp="1"/>
          </p:cNvSpPr>
          <p:nvPr>
            <p:ph type="title"/>
          </p:nvPr>
        </p:nvSpPr>
        <p:spPr/>
        <p:txBody>
          <a:bodyPr/>
          <a:lstStyle/>
          <a:p>
            <a:r>
              <a:rPr lang="en-US"/>
              <a:t>Previous </a:t>
            </a:r>
            <a:r>
              <a:rPr lang="en-US" err="1"/>
              <a:t>LogP</a:t>
            </a:r>
            <a:r>
              <a:rPr lang="en-US"/>
              <a:t> Model: MF-LOGP</a:t>
            </a:r>
          </a:p>
        </p:txBody>
      </p:sp>
      <p:sp>
        <p:nvSpPr>
          <p:cNvPr id="3" name="Content Placeholder 2">
            <a:extLst>
              <a:ext uri="{FF2B5EF4-FFF2-40B4-BE49-F238E27FC236}">
                <a16:creationId xmlns:a16="http://schemas.microsoft.com/office/drawing/2014/main" id="{7679F1EE-CA3B-CB89-1347-32744C7131E4}"/>
              </a:ext>
            </a:extLst>
          </p:cNvPr>
          <p:cNvSpPr>
            <a:spLocks noGrp="1"/>
          </p:cNvSpPr>
          <p:nvPr>
            <p:ph idx="1"/>
          </p:nvPr>
        </p:nvSpPr>
        <p:spPr>
          <a:xfrm>
            <a:off x="609601" y="1524000"/>
            <a:ext cx="4440382" cy="4648200"/>
          </a:xfrm>
        </p:spPr>
        <p:txBody>
          <a:bodyPr>
            <a:normAutofit fontScale="92500" lnSpcReduction="20000"/>
          </a:bodyPr>
          <a:lstStyle/>
          <a:p>
            <a:r>
              <a:rPr lang="en-US" dirty="0"/>
              <a:t>MF-LOGP is an in-house ML model by Kenney et al. [10]</a:t>
            </a:r>
          </a:p>
          <a:p>
            <a:r>
              <a:rPr lang="en-US" dirty="0"/>
              <a:t>Trained/tested on curated dataset of 18,091 experimental </a:t>
            </a:r>
            <a:r>
              <a:rPr lang="en-US" dirty="0" err="1"/>
              <a:t>LogP</a:t>
            </a:r>
            <a:r>
              <a:rPr lang="en-US" dirty="0"/>
              <a:t> values for organic compounds</a:t>
            </a:r>
          </a:p>
          <a:p>
            <a:r>
              <a:rPr lang="en-US" dirty="0"/>
              <a:t>Uses Random Forest Regression</a:t>
            </a:r>
          </a:p>
          <a:p>
            <a:r>
              <a:rPr lang="en-US" dirty="0"/>
              <a:t>Achieves comparable performance to some other top structural models</a:t>
            </a:r>
          </a:p>
          <a:p>
            <a:r>
              <a:rPr lang="en-US" dirty="0"/>
              <a:t>Only considers atomic composition (“</a:t>
            </a:r>
            <a:r>
              <a:rPr lang="en-US" b="1" dirty="0"/>
              <a:t>structure-agnostic</a:t>
            </a:r>
            <a:r>
              <a:rPr lang="en-US" dirty="0"/>
              <a:t>”)</a:t>
            </a:r>
          </a:p>
        </p:txBody>
      </p:sp>
      <p:sp>
        <p:nvSpPr>
          <p:cNvPr id="4" name="Footer Placeholder 3">
            <a:extLst>
              <a:ext uri="{FF2B5EF4-FFF2-40B4-BE49-F238E27FC236}">
                <a16:creationId xmlns:a16="http://schemas.microsoft.com/office/drawing/2014/main" id="{7C9A0B0F-0EFE-EE33-9E92-8A7123A7C641}"/>
              </a:ext>
            </a:extLst>
          </p:cNvPr>
          <p:cNvSpPr>
            <a:spLocks noGrp="1"/>
          </p:cNvSpPr>
          <p:nvPr>
            <p:ph type="ftr" sz="quarter" idx="11"/>
          </p:nvPr>
        </p:nvSpPr>
        <p:spPr>
          <a:xfrm>
            <a:off x="412172" y="6213764"/>
            <a:ext cx="6807200" cy="533400"/>
          </a:xfrm>
        </p:spPr>
        <p:txBody>
          <a:bodyPr/>
          <a:lstStyle/>
          <a:p>
            <a:r>
              <a:rPr lang="en-US" sz="1200" dirty="0"/>
              <a:t>[10] Kenney et al., “Dimensionally reduced machine learning model for predicting single component octanol–water partition coefficients,” </a:t>
            </a:r>
            <a:r>
              <a:rPr lang="en-US" sz="1200" i="1" dirty="0"/>
              <a:t>J of Cheminformatics</a:t>
            </a:r>
            <a:r>
              <a:rPr lang="en-US" sz="1200" dirty="0"/>
              <a:t>, 2023.</a:t>
            </a:r>
            <a:br>
              <a:rPr lang="en-US" sz="1200" dirty="0"/>
            </a:br>
            <a:r>
              <a:rPr lang="en-US" sz="1200" dirty="0"/>
              <a:t>Plot duplicated from [10] with permission.</a:t>
            </a:r>
            <a:endParaRPr lang="en-US" dirty="0"/>
          </a:p>
        </p:txBody>
      </p:sp>
      <p:sp>
        <p:nvSpPr>
          <p:cNvPr id="5" name="Slide Number Placeholder 4">
            <a:extLst>
              <a:ext uri="{FF2B5EF4-FFF2-40B4-BE49-F238E27FC236}">
                <a16:creationId xmlns:a16="http://schemas.microsoft.com/office/drawing/2014/main" id="{763CFC52-FD75-9E1D-3518-22FAA5F15417}"/>
              </a:ext>
            </a:extLst>
          </p:cNvPr>
          <p:cNvSpPr>
            <a:spLocks noGrp="1"/>
          </p:cNvSpPr>
          <p:nvPr>
            <p:ph type="sldNum" sz="quarter" idx="12"/>
          </p:nvPr>
        </p:nvSpPr>
        <p:spPr/>
        <p:txBody>
          <a:bodyPr/>
          <a:lstStyle/>
          <a:p>
            <a:fld id="{963B0023-0CED-47F7-85AE-654F0B232C29}" type="slidenum">
              <a:rPr lang="en-US" smtClean="0"/>
              <a:pPr/>
              <a:t>10</a:t>
            </a:fld>
            <a:endParaRPr lang="en-US"/>
          </a:p>
        </p:txBody>
      </p:sp>
    </p:spTree>
    <p:extLst>
      <p:ext uri="{BB962C8B-B14F-4D97-AF65-F5344CB8AC3E}">
        <p14:creationId xmlns:p14="http://schemas.microsoft.com/office/powerpoint/2010/main" val="166811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hart, diagram, schematic&#10;&#10;Description automatically generated">
            <a:extLst>
              <a:ext uri="{FF2B5EF4-FFF2-40B4-BE49-F238E27FC236}">
                <a16:creationId xmlns:a16="http://schemas.microsoft.com/office/drawing/2014/main" id="{6FB98E21-0C01-DBE0-F19E-6E528BF09BF3}"/>
              </a:ext>
            </a:extLst>
          </p:cNvPr>
          <p:cNvPicPr>
            <a:picLocks noChangeAspect="1"/>
          </p:cNvPicPr>
          <p:nvPr/>
        </p:nvPicPr>
        <p:blipFill rotWithShape="1">
          <a:blip r:embed="rId3"/>
          <a:srcRect t="3896" r="794" b="16017"/>
          <a:stretch/>
        </p:blipFill>
        <p:spPr>
          <a:xfrm>
            <a:off x="4999503" y="3300692"/>
            <a:ext cx="2793527" cy="2077528"/>
          </a:xfrm>
          <a:prstGeom prst="rect">
            <a:avLst/>
          </a:prstGeom>
        </p:spPr>
      </p:pic>
      <p:sp>
        <p:nvSpPr>
          <p:cNvPr id="2" name="Title 1">
            <a:extLst>
              <a:ext uri="{FF2B5EF4-FFF2-40B4-BE49-F238E27FC236}">
                <a16:creationId xmlns:a16="http://schemas.microsoft.com/office/drawing/2014/main" id="{03F7B104-FA88-20F5-F88A-7098C2944A4E}"/>
              </a:ext>
            </a:extLst>
          </p:cNvPr>
          <p:cNvSpPr>
            <a:spLocks noGrp="1"/>
          </p:cNvSpPr>
          <p:nvPr>
            <p:ph type="title"/>
          </p:nvPr>
        </p:nvSpPr>
        <p:spPr/>
        <p:txBody>
          <a:bodyPr/>
          <a:lstStyle/>
          <a:p>
            <a:r>
              <a:rPr lang="en-US"/>
              <a:t>Why Structure-Agnostic?</a:t>
            </a:r>
          </a:p>
        </p:txBody>
      </p:sp>
      <p:sp>
        <p:nvSpPr>
          <p:cNvPr id="3" name="Content Placeholder 2">
            <a:extLst>
              <a:ext uri="{FF2B5EF4-FFF2-40B4-BE49-F238E27FC236}">
                <a16:creationId xmlns:a16="http://schemas.microsoft.com/office/drawing/2014/main" id="{51338CED-C6C8-3FD9-A46B-1C304B78F625}"/>
              </a:ext>
            </a:extLst>
          </p:cNvPr>
          <p:cNvSpPr>
            <a:spLocks noGrp="1"/>
          </p:cNvSpPr>
          <p:nvPr>
            <p:ph idx="1"/>
          </p:nvPr>
        </p:nvSpPr>
        <p:spPr/>
        <p:txBody>
          <a:bodyPr/>
          <a:lstStyle/>
          <a:p>
            <a:r>
              <a:rPr lang="en-US"/>
              <a:t>Sometimes only atomic composition is known</a:t>
            </a:r>
          </a:p>
          <a:p>
            <a:pPr lvl="1"/>
            <a:r>
              <a:rPr lang="en-US"/>
              <a:t>Particularly in complex real-world environments [10]</a:t>
            </a:r>
          </a:p>
        </p:txBody>
      </p:sp>
      <p:sp>
        <p:nvSpPr>
          <p:cNvPr id="5" name="Slide Number Placeholder 4">
            <a:extLst>
              <a:ext uri="{FF2B5EF4-FFF2-40B4-BE49-F238E27FC236}">
                <a16:creationId xmlns:a16="http://schemas.microsoft.com/office/drawing/2014/main" id="{401163ED-D4E7-49DD-D3FC-93305813A297}"/>
              </a:ext>
            </a:extLst>
          </p:cNvPr>
          <p:cNvSpPr>
            <a:spLocks noGrp="1"/>
          </p:cNvSpPr>
          <p:nvPr>
            <p:ph type="sldNum" sz="quarter" idx="12"/>
          </p:nvPr>
        </p:nvSpPr>
        <p:spPr/>
        <p:txBody>
          <a:bodyPr/>
          <a:lstStyle/>
          <a:p>
            <a:fld id="{963B0023-0CED-47F7-85AE-654F0B232C29}" type="slidenum">
              <a:rPr lang="en-US" smtClean="0"/>
              <a:pPr/>
              <a:t>11</a:t>
            </a:fld>
            <a:endParaRPr lang="en-US"/>
          </a:p>
        </p:txBody>
      </p:sp>
      <p:sp>
        <p:nvSpPr>
          <p:cNvPr id="6" name="TextBox 5">
            <a:extLst>
              <a:ext uri="{FF2B5EF4-FFF2-40B4-BE49-F238E27FC236}">
                <a16:creationId xmlns:a16="http://schemas.microsoft.com/office/drawing/2014/main" id="{71E3373A-0636-90C3-5E43-E3D2F3D7A782}"/>
              </a:ext>
            </a:extLst>
          </p:cNvPr>
          <p:cNvSpPr txBox="1"/>
          <p:nvPr/>
        </p:nvSpPr>
        <p:spPr>
          <a:xfrm>
            <a:off x="1654937" y="2341500"/>
            <a:ext cx="8929047"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2000">
                <a:ea typeface="Verdana"/>
              </a:rPr>
              <a:t>Molecules with the same atomic composition can differ in structure:</a:t>
            </a:r>
          </a:p>
        </p:txBody>
      </p:sp>
      <p:pic>
        <p:nvPicPr>
          <p:cNvPr id="7" name="Picture 10" descr="Chart&#10;&#10;Description automatically generated">
            <a:extLst>
              <a:ext uri="{FF2B5EF4-FFF2-40B4-BE49-F238E27FC236}">
                <a16:creationId xmlns:a16="http://schemas.microsoft.com/office/drawing/2014/main" id="{A83E00F2-151A-7449-6569-A8B7CED8B867}"/>
              </a:ext>
            </a:extLst>
          </p:cNvPr>
          <p:cNvPicPr>
            <a:picLocks noChangeAspect="1"/>
          </p:cNvPicPr>
          <p:nvPr/>
        </p:nvPicPr>
        <p:blipFill rotWithShape="1">
          <a:blip r:embed="rId4"/>
          <a:srcRect r="351" b="21591"/>
          <a:stretch/>
        </p:blipFill>
        <p:spPr>
          <a:xfrm>
            <a:off x="1175497" y="3167572"/>
            <a:ext cx="3180240" cy="1549566"/>
          </a:xfrm>
          <a:prstGeom prst="rect">
            <a:avLst/>
          </a:prstGeom>
        </p:spPr>
      </p:pic>
      <p:pic>
        <p:nvPicPr>
          <p:cNvPr id="9" name="Picture 14" descr="Chart&#10;&#10;Description automatically generated">
            <a:extLst>
              <a:ext uri="{FF2B5EF4-FFF2-40B4-BE49-F238E27FC236}">
                <a16:creationId xmlns:a16="http://schemas.microsoft.com/office/drawing/2014/main" id="{AC4AFA75-91E7-89BE-EF36-CFAB9A046BB8}"/>
              </a:ext>
            </a:extLst>
          </p:cNvPr>
          <p:cNvPicPr>
            <a:picLocks noChangeAspect="1"/>
          </p:cNvPicPr>
          <p:nvPr/>
        </p:nvPicPr>
        <p:blipFill>
          <a:blip r:embed="rId5"/>
          <a:stretch>
            <a:fillRect/>
          </a:stretch>
        </p:blipFill>
        <p:spPr>
          <a:xfrm>
            <a:off x="8456706" y="2737037"/>
            <a:ext cx="2350994" cy="2853017"/>
          </a:xfrm>
          <a:prstGeom prst="rect">
            <a:avLst/>
          </a:prstGeom>
        </p:spPr>
      </p:pic>
      <p:sp>
        <p:nvSpPr>
          <p:cNvPr id="10" name="TextBox 9">
            <a:extLst>
              <a:ext uri="{FF2B5EF4-FFF2-40B4-BE49-F238E27FC236}">
                <a16:creationId xmlns:a16="http://schemas.microsoft.com/office/drawing/2014/main" id="{EC61BB57-F4B9-048E-8B06-C5762163A1CB}"/>
              </a:ext>
            </a:extLst>
          </p:cNvPr>
          <p:cNvSpPr txBox="1"/>
          <p:nvPr/>
        </p:nvSpPr>
        <p:spPr>
          <a:xfrm>
            <a:off x="2018393" y="4545628"/>
            <a:ext cx="1494448"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en-US" sz="2000">
                <a:ea typeface="Verdana"/>
              </a:rPr>
              <a:t>n-Pentane</a:t>
            </a:r>
          </a:p>
        </p:txBody>
      </p:sp>
      <p:sp>
        <p:nvSpPr>
          <p:cNvPr id="11" name="TextBox 10">
            <a:extLst>
              <a:ext uri="{FF2B5EF4-FFF2-40B4-BE49-F238E27FC236}">
                <a16:creationId xmlns:a16="http://schemas.microsoft.com/office/drawing/2014/main" id="{6C4D0E22-B344-CBD0-7569-31BEA27835A8}"/>
              </a:ext>
            </a:extLst>
          </p:cNvPr>
          <p:cNvSpPr txBox="1"/>
          <p:nvPr/>
        </p:nvSpPr>
        <p:spPr>
          <a:xfrm>
            <a:off x="5855994" y="5216265"/>
            <a:ext cx="1624163"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en-US" sz="2000">
                <a:ea typeface="Verdana"/>
              </a:rPr>
              <a:t>Isopentane</a:t>
            </a:r>
          </a:p>
        </p:txBody>
      </p:sp>
      <p:sp>
        <p:nvSpPr>
          <p:cNvPr id="12" name="TextBox 11">
            <a:extLst>
              <a:ext uri="{FF2B5EF4-FFF2-40B4-BE49-F238E27FC236}">
                <a16:creationId xmlns:a16="http://schemas.microsoft.com/office/drawing/2014/main" id="{18153713-0497-FB9D-68AD-7EE372F425D2}"/>
              </a:ext>
            </a:extLst>
          </p:cNvPr>
          <p:cNvSpPr txBox="1"/>
          <p:nvPr/>
        </p:nvSpPr>
        <p:spPr>
          <a:xfrm>
            <a:off x="8855626" y="5518365"/>
            <a:ext cx="1728358"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en-US" sz="2000">
                <a:ea typeface="Verdana"/>
              </a:rPr>
              <a:t>Neopentane</a:t>
            </a:r>
          </a:p>
        </p:txBody>
      </p:sp>
      <p:sp>
        <p:nvSpPr>
          <p:cNvPr id="13" name="TextBox 12">
            <a:extLst>
              <a:ext uri="{FF2B5EF4-FFF2-40B4-BE49-F238E27FC236}">
                <a16:creationId xmlns:a16="http://schemas.microsoft.com/office/drawing/2014/main" id="{4AA7B0EF-328D-8FB2-E79E-D4821C2903D1}"/>
              </a:ext>
            </a:extLst>
          </p:cNvPr>
          <p:cNvSpPr txBox="1"/>
          <p:nvPr/>
        </p:nvSpPr>
        <p:spPr>
          <a:xfrm>
            <a:off x="5732318" y="3741988"/>
            <a:ext cx="914400" cy="914400"/>
          </a:xfrm>
          <a:prstGeom prst="rect">
            <a:avLst/>
          </a:prstGeom>
          <a:noFill/>
        </p:spPr>
        <p:txBody>
          <a:bodyPr wrap="none" rtlCol="0">
            <a:noAutofit/>
          </a:bodyPr>
          <a:lstStyle/>
          <a:p>
            <a:pPr algn="ctr"/>
            <a:r>
              <a:rPr lang="en-US" sz="2400" b="1">
                <a:solidFill>
                  <a:schemeClr val="accent1"/>
                </a:solidFill>
              </a:rPr>
              <a:t>C</a:t>
            </a:r>
            <a:r>
              <a:rPr lang="en-US" sz="2400" b="1" baseline="-25000">
                <a:solidFill>
                  <a:schemeClr val="accent1"/>
                </a:solidFill>
              </a:rPr>
              <a:t>5</a:t>
            </a:r>
            <a:r>
              <a:rPr lang="en-US" sz="2400" b="1">
                <a:solidFill>
                  <a:schemeClr val="accent1"/>
                </a:solidFill>
              </a:rPr>
              <a:t>H</a:t>
            </a:r>
            <a:r>
              <a:rPr lang="en-US" sz="2400" b="1" baseline="-25000">
                <a:solidFill>
                  <a:schemeClr val="accent1"/>
                </a:solidFill>
              </a:rPr>
              <a:t>12</a:t>
            </a:r>
            <a:endParaRPr lang="en-US" sz="2400" b="1">
              <a:solidFill>
                <a:schemeClr val="accent1"/>
              </a:solidFill>
            </a:endParaRPr>
          </a:p>
        </p:txBody>
      </p:sp>
      <p:sp>
        <p:nvSpPr>
          <p:cNvPr id="23" name="Footer Placeholder 3">
            <a:extLst>
              <a:ext uri="{FF2B5EF4-FFF2-40B4-BE49-F238E27FC236}">
                <a16:creationId xmlns:a16="http://schemas.microsoft.com/office/drawing/2014/main" id="{672DC56B-395E-F854-0407-D18FBF44D2F7}"/>
              </a:ext>
            </a:extLst>
          </p:cNvPr>
          <p:cNvSpPr txBox="1">
            <a:spLocks/>
          </p:cNvSpPr>
          <p:nvPr/>
        </p:nvSpPr>
        <p:spPr>
          <a:xfrm>
            <a:off x="609600" y="6354233"/>
            <a:ext cx="6807200" cy="304800"/>
          </a:xfrm>
          <a:prstGeom prst="rect">
            <a:avLst/>
          </a:prstGeom>
        </p:spPr>
        <p:txBody>
          <a:bodyPr/>
          <a:lstStyle>
            <a:defPPr>
              <a:defRPr lang="en-US"/>
            </a:defPPr>
            <a:lvl1pPr marL="0" algn="l" defTabSz="914400" rtl="0" eaLnBrk="1" latinLnBrk="0" hangingPunct="1">
              <a:defRPr sz="16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[10] Kenney et al., “Dimensionally reduced machine learning model for predicting single component octanol–water partition coefficients,” </a:t>
            </a:r>
            <a:r>
              <a:rPr lang="en-US" sz="1200" i="1"/>
              <a:t>J of Cheminformatics</a:t>
            </a:r>
            <a:r>
              <a:rPr lang="en-US" sz="1200"/>
              <a:t>, 2023.</a:t>
            </a:r>
            <a:endParaRPr lang="en-US"/>
          </a:p>
        </p:txBody>
      </p:sp>
    </p:spTree>
    <p:extLst>
      <p:ext uri="{BB962C8B-B14F-4D97-AF65-F5344CB8AC3E}">
        <p14:creationId xmlns:p14="http://schemas.microsoft.com/office/powerpoint/2010/main" val="29630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833E-6 -4.44444E-6 L -0.27174 -0.00671 " pathEditMode="relative" rAng="0" ptsTypes="AA">
                                      <p:cBhvr>
                                        <p:cTn id="18" dur="2000" fill="hold"/>
                                        <p:tgtEl>
                                          <p:spTgt spid="9"/>
                                        </p:tgtEl>
                                        <p:attrNameLst>
                                          <p:attrName>ppt_x</p:attrName>
                                          <p:attrName>ppt_y</p:attrName>
                                        </p:attrNameLst>
                                      </p:cBhvr>
                                      <p:rCtr x="-13594" y="-347"/>
                                    </p:animMotion>
                                  </p:childTnLst>
                                </p:cTn>
                              </p:par>
                              <p:par>
                                <p:cTn id="19" presetID="42" presetClass="path" presetSubtype="0" accel="50000" decel="50000" fill="hold" nodeType="withEffect">
                                  <p:stCondLst>
                                    <p:cond delay="0"/>
                                  </p:stCondLst>
                                  <p:childTnLst>
                                    <p:animMotion origin="layout" path="M -2.91667E-6 1.48148E-6 L 0.29987 0.00648 " pathEditMode="relative" rAng="0" ptsTypes="AA">
                                      <p:cBhvr>
                                        <p:cTn id="20" dur="2000" fill="hold"/>
                                        <p:tgtEl>
                                          <p:spTgt spid="7"/>
                                        </p:tgtEl>
                                        <p:attrNameLst>
                                          <p:attrName>ppt_x</p:attrName>
                                          <p:attrName>ppt_y</p:attrName>
                                        </p:attrNameLst>
                                      </p:cBhvr>
                                      <p:rCtr x="14987" y="324"/>
                                    </p:animMotion>
                                  </p:childTnLst>
                                </p:cTn>
                              </p:par>
                              <p:par>
                                <p:cTn id="21" presetID="10" presetClass="exit" presetSubtype="0" fill="hold" nodeType="withEffect">
                                  <p:stCondLst>
                                    <p:cond delay="20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10" presetClass="exit" presetSubtype="0" fill="hold" nodeType="withEffect">
                                  <p:stCondLst>
                                    <p:cond delay="200"/>
                                  </p:stCondLst>
                                  <p:childTnLst>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par>
                                <p:cTn id="27" presetID="10" presetClass="exit" presetSubtype="0" fill="hold" nodeType="withEffect">
                                  <p:stCondLst>
                                    <p:cond delay="200"/>
                                  </p:stCondLst>
                                  <p:childTnLst>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par>
                                <p:cTn id="30" presetID="10" presetClass="entr" presetSubtype="0" fill="hold" nodeType="withEffect">
                                  <p:stCondLst>
                                    <p:cond delay="20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1000"/>
                                        <p:tgtEl>
                                          <p:spTgt spid="13">
                                            <p:txEl>
                                              <p:pRg st="0" end="0"/>
                                            </p:txEl>
                                          </p:spTgt>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1FDF-8A80-1883-ACDB-431F0630992B}"/>
              </a:ext>
            </a:extLst>
          </p:cNvPr>
          <p:cNvSpPr>
            <a:spLocks noGrp="1"/>
          </p:cNvSpPr>
          <p:nvPr>
            <p:ph type="title"/>
          </p:nvPr>
        </p:nvSpPr>
        <p:spPr/>
        <p:txBody>
          <a:bodyPr/>
          <a:lstStyle/>
          <a:p>
            <a:r>
              <a:rPr lang="en-US"/>
              <a:t>Novelties Compared to MF-LOGP</a:t>
            </a:r>
          </a:p>
        </p:txBody>
      </p:sp>
      <p:sp>
        <p:nvSpPr>
          <p:cNvPr id="4" name="Footer Placeholder 3">
            <a:extLst>
              <a:ext uri="{FF2B5EF4-FFF2-40B4-BE49-F238E27FC236}">
                <a16:creationId xmlns:a16="http://schemas.microsoft.com/office/drawing/2014/main" id="{F1AE0E89-72B4-1DF3-5256-A1733AF67E62}"/>
              </a:ext>
            </a:extLst>
          </p:cNvPr>
          <p:cNvSpPr>
            <a:spLocks noGrp="1"/>
          </p:cNvSpPr>
          <p:nvPr>
            <p:ph type="ftr" sz="quarter" idx="11"/>
          </p:nvPr>
        </p:nvSpPr>
        <p:spPr/>
        <p:txBody>
          <a:bodyPr/>
          <a:lstStyle/>
          <a:p>
            <a:r>
              <a:rPr lang="en-US" sz="1200"/>
              <a:t>[11] Ulrich et al., “Exploring the octanol–water partition coefficient dataset using deep learning techniques and data augmentation,” </a:t>
            </a:r>
            <a:r>
              <a:rPr lang="en-US" sz="1200" i="1"/>
              <a:t>Communications Chem, </a:t>
            </a:r>
            <a:r>
              <a:rPr lang="en-US" sz="1200"/>
              <a:t>2021.</a:t>
            </a:r>
          </a:p>
        </p:txBody>
      </p:sp>
      <p:sp>
        <p:nvSpPr>
          <p:cNvPr id="5" name="Slide Number Placeholder 4">
            <a:extLst>
              <a:ext uri="{FF2B5EF4-FFF2-40B4-BE49-F238E27FC236}">
                <a16:creationId xmlns:a16="http://schemas.microsoft.com/office/drawing/2014/main" id="{C9B30B6C-717E-74DE-1E0D-EA53F38384FC}"/>
              </a:ext>
            </a:extLst>
          </p:cNvPr>
          <p:cNvSpPr>
            <a:spLocks noGrp="1"/>
          </p:cNvSpPr>
          <p:nvPr>
            <p:ph type="sldNum" sz="quarter" idx="12"/>
          </p:nvPr>
        </p:nvSpPr>
        <p:spPr/>
        <p:txBody>
          <a:bodyPr/>
          <a:lstStyle/>
          <a:p>
            <a:fld id="{963B0023-0CED-47F7-85AE-654F0B232C29}" type="slidenum">
              <a:rPr lang="en-US" smtClean="0"/>
              <a:pPr/>
              <a:t>12</a:t>
            </a:fld>
            <a:endParaRPr lang="en-US"/>
          </a:p>
        </p:txBody>
      </p:sp>
      <p:sp>
        <p:nvSpPr>
          <p:cNvPr id="22" name="TextBox 21">
            <a:extLst>
              <a:ext uri="{FF2B5EF4-FFF2-40B4-BE49-F238E27FC236}">
                <a16:creationId xmlns:a16="http://schemas.microsoft.com/office/drawing/2014/main" id="{BEB7419A-F369-9585-3A80-2686E2CEC1EB}"/>
              </a:ext>
            </a:extLst>
          </p:cNvPr>
          <p:cNvSpPr txBox="1"/>
          <p:nvPr/>
        </p:nvSpPr>
        <p:spPr>
          <a:xfrm>
            <a:off x="4327594" y="3461412"/>
            <a:ext cx="2137514" cy="707886"/>
          </a:xfrm>
          <a:prstGeom prst="rect">
            <a:avLst/>
          </a:prstGeom>
          <a:solidFill>
            <a:srgbClr val="71A2EB"/>
          </a:solidFill>
        </p:spPr>
        <p:txBody>
          <a:bodyPr wrap="square" rtlCol="0">
            <a:spAutoFit/>
          </a:bodyPr>
          <a:lstStyle/>
          <a:p>
            <a:pPr defTabSz="1672005" fontAlgn="base">
              <a:spcBef>
                <a:spcPct val="0"/>
              </a:spcBef>
              <a:spcAft>
                <a:spcPct val="0"/>
              </a:spcAft>
            </a:pPr>
            <a:r>
              <a:rPr lang="en-US" sz="2000">
                <a:solidFill>
                  <a:prstClr val="black"/>
                </a:solidFill>
                <a:latin typeface="+mj-lt"/>
                <a:ea typeface="ＭＳ Ｐゴシック" pitchFamily="34" charset="-128"/>
              </a:rPr>
              <a:t>Add new</a:t>
            </a:r>
          </a:p>
          <a:p>
            <a:pPr defTabSz="1672005" fontAlgn="base">
              <a:spcBef>
                <a:spcPct val="0"/>
              </a:spcBef>
              <a:spcAft>
                <a:spcPct val="0"/>
              </a:spcAft>
            </a:pPr>
            <a:r>
              <a:rPr lang="en-US" sz="2000" err="1">
                <a:solidFill>
                  <a:prstClr val="black"/>
                </a:solidFill>
                <a:latin typeface="+mj-lt"/>
                <a:ea typeface="ＭＳ Ｐゴシック" pitchFamily="34" charset="-128"/>
              </a:rPr>
              <a:t>LogP</a:t>
            </a:r>
            <a:r>
              <a:rPr lang="en-US" sz="2000">
                <a:solidFill>
                  <a:prstClr val="black"/>
                </a:solidFill>
                <a:latin typeface="+mj-lt"/>
                <a:ea typeface="ＭＳ Ｐゴシック" pitchFamily="34" charset="-128"/>
              </a:rPr>
              <a:t> data</a:t>
            </a:r>
          </a:p>
        </p:txBody>
      </p:sp>
      <p:sp>
        <p:nvSpPr>
          <p:cNvPr id="23" name="TextBox 22">
            <a:extLst>
              <a:ext uri="{FF2B5EF4-FFF2-40B4-BE49-F238E27FC236}">
                <a16:creationId xmlns:a16="http://schemas.microsoft.com/office/drawing/2014/main" id="{2422C0C1-558A-2779-D510-67000265B3AA}"/>
              </a:ext>
            </a:extLst>
          </p:cNvPr>
          <p:cNvSpPr txBox="1"/>
          <p:nvPr/>
        </p:nvSpPr>
        <p:spPr>
          <a:xfrm>
            <a:off x="4327594" y="5521295"/>
            <a:ext cx="2137335"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Train new</a:t>
            </a:r>
            <a:br>
              <a:rPr lang="en-US" sz="2000">
                <a:solidFill>
                  <a:prstClr val="black"/>
                </a:solidFill>
                <a:latin typeface="+mj-lt"/>
                <a:ea typeface="ＭＳ Ｐゴシック" pitchFamily="34" charset="-128"/>
              </a:rPr>
            </a:br>
            <a:r>
              <a:rPr lang="en-US" sz="2000">
                <a:solidFill>
                  <a:prstClr val="black"/>
                </a:solidFill>
                <a:latin typeface="+mj-lt"/>
                <a:ea typeface="ＭＳ Ｐゴシック" pitchFamily="34" charset="-128"/>
              </a:rPr>
              <a:t>ML models</a:t>
            </a:r>
          </a:p>
        </p:txBody>
      </p:sp>
      <p:sp>
        <p:nvSpPr>
          <p:cNvPr id="24" name="Arrow: Down 23">
            <a:extLst>
              <a:ext uri="{FF2B5EF4-FFF2-40B4-BE49-F238E27FC236}">
                <a16:creationId xmlns:a16="http://schemas.microsoft.com/office/drawing/2014/main" id="{D9B8A66E-3410-F2D8-C7F9-2F80E24F1867}"/>
              </a:ext>
            </a:extLst>
          </p:cNvPr>
          <p:cNvSpPr/>
          <p:nvPr/>
        </p:nvSpPr>
        <p:spPr>
          <a:xfrm>
            <a:off x="5174186" y="4303332"/>
            <a:ext cx="443972" cy="1058377"/>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25" name="TextBox 24">
            <a:extLst>
              <a:ext uri="{FF2B5EF4-FFF2-40B4-BE49-F238E27FC236}">
                <a16:creationId xmlns:a16="http://schemas.microsoft.com/office/drawing/2014/main" id="{71848C0E-6563-0868-5F58-248B93FC4EAC}"/>
              </a:ext>
            </a:extLst>
          </p:cNvPr>
          <p:cNvSpPr txBox="1"/>
          <p:nvPr/>
        </p:nvSpPr>
        <p:spPr>
          <a:xfrm>
            <a:off x="1350937" y="5521295"/>
            <a:ext cx="1845605"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Augmented</a:t>
            </a:r>
            <a:br>
              <a:rPr lang="en-US" sz="2000">
                <a:solidFill>
                  <a:prstClr val="black"/>
                </a:solidFill>
                <a:latin typeface="+mj-lt"/>
                <a:ea typeface="ＭＳ Ｐゴシック" pitchFamily="34" charset="-128"/>
              </a:rPr>
            </a:br>
            <a:r>
              <a:rPr lang="en-US" sz="2000" err="1">
                <a:solidFill>
                  <a:prstClr val="black"/>
                </a:solidFill>
                <a:latin typeface="+mj-lt"/>
                <a:ea typeface="ＭＳ Ｐゴシック" pitchFamily="34" charset="-128"/>
              </a:rPr>
              <a:t>LogP</a:t>
            </a:r>
            <a:r>
              <a:rPr lang="en-US" sz="2000">
                <a:solidFill>
                  <a:prstClr val="black"/>
                </a:solidFill>
                <a:latin typeface="+mj-lt"/>
                <a:ea typeface="ＭＳ Ｐゴシック" pitchFamily="34" charset="-128"/>
              </a:rPr>
              <a:t> model</a:t>
            </a:r>
          </a:p>
        </p:txBody>
      </p:sp>
      <p:pic>
        <p:nvPicPr>
          <p:cNvPr id="35" name="Graphic 34" descr="Database outline">
            <a:extLst>
              <a:ext uri="{FF2B5EF4-FFF2-40B4-BE49-F238E27FC236}">
                <a16:creationId xmlns:a16="http://schemas.microsoft.com/office/drawing/2014/main" id="{31ABDBBB-E5A0-D5F5-3D70-58B256B56C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2534" y="3461412"/>
            <a:ext cx="689570" cy="689570"/>
          </a:xfrm>
          <a:prstGeom prst="rect">
            <a:avLst/>
          </a:prstGeom>
        </p:spPr>
      </p:pic>
      <p:sp>
        <p:nvSpPr>
          <p:cNvPr id="38" name="Arrow: Down 37">
            <a:extLst>
              <a:ext uri="{FF2B5EF4-FFF2-40B4-BE49-F238E27FC236}">
                <a16:creationId xmlns:a16="http://schemas.microsoft.com/office/drawing/2014/main" id="{A91A53F4-499D-9B4C-8AED-3B07827D38ED}"/>
              </a:ext>
            </a:extLst>
          </p:cNvPr>
          <p:cNvSpPr/>
          <p:nvPr/>
        </p:nvSpPr>
        <p:spPr>
          <a:xfrm rot="5400000">
            <a:off x="3554462" y="5427737"/>
            <a:ext cx="373913" cy="895002"/>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39" name="TextBox 38">
            <a:extLst>
              <a:ext uri="{FF2B5EF4-FFF2-40B4-BE49-F238E27FC236}">
                <a16:creationId xmlns:a16="http://schemas.microsoft.com/office/drawing/2014/main" id="{2373C6A0-EFAF-D0AF-64BC-D9B3CC2D07A2}"/>
              </a:ext>
            </a:extLst>
          </p:cNvPr>
          <p:cNvSpPr txBox="1"/>
          <p:nvPr/>
        </p:nvSpPr>
        <p:spPr>
          <a:xfrm>
            <a:off x="4247411" y="1595807"/>
            <a:ext cx="2297522"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Previous model: MF-LOGP</a:t>
            </a:r>
          </a:p>
        </p:txBody>
      </p:sp>
      <p:sp>
        <p:nvSpPr>
          <p:cNvPr id="6" name="Speech Bubble: Rectangle 5">
            <a:extLst>
              <a:ext uri="{FF2B5EF4-FFF2-40B4-BE49-F238E27FC236}">
                <a16:creationId xmlns:a16="http://schemas.microsoft.com/office/drawing/2014/main" id="{F935BCB8-C3A9-EB6A-554A-D15E7D234CE2}"/>
              </a:ext>
            </a:extLst>
          </p:cNvPr>
          <p:cNvSpPr/>
          <p:nvPr/>
        </p:nvSpPr>
        <p:spPr>
          <a:xfrm>
            <a:off x="218209" y="1591433"/>
            <a:ext cx="3889168" cy="3770276"/>
          </a:xfrm>
          <a:prstGeom prst="wedgeRectCallout">
            <a:avLst>
              <a:gd name="adj1" fmla="val 58250"/>
              <a:gd name="adj2" fmla="val 1741"/>
            </a:avLst>
          </a:prstGeom>
          <a:solidFill>
            <a:srgbClr val="90B9F9"/>
          </a:solidFill>
          <a:ln w="9525" cap="flat" cmpd="sng" algn="ctr">
            <a:solidFill>
              <a:srgbClr val="71A2EB"/>
            </a:solidFill>
            <a:prstDash val="solid"/>
          </a:ln>
          <a:effectLst/>
        </p:spPr>
        <p:txBody>
          <a:bodyPr rtlCol="0" anchor="ctr"/>
          <a:lstStyle/>
          <a:p>
            <a:pPr marL="0" marR="0" lvl="0" indent="0" defTabSz="1672005" eaLnBrk="1" fontAlgn="base" latinLnBrk="0" hangingPunct="1">
              <a:lnSpc>
                <a:spcPct val="100000"/>
              </a:lnSpc>
              <a:spcBef>
                <a:spcPts val="600"/>
              </a:spcBef>
              <a:spcAft>
                <a:spcPts val="600"/>
              </a:spcAft>
              <a:buClrTx/>
              <a:buSzTx/>
              <a:buFontTx/>
              <a:buNone/>
              <a:tabLst/>
              <a:defRPr/>
            </a:pPr>
            <a:r>
              <a:rPr lang="en-US" sz="2000" kern="0">
                <a:solidFill>
                  <a:prstClr val="white"/>
                </a:solidFill>
                <a:latin typeface="+mj-lt"/>
              </a:rPr>
              <a:t>From MF-LOGP data, 15% reserved for final testing</a:t>
            </a:r>
          </a:p>
          <a:p>
            <a:pPr marL="0" marR="0" lvl="0" indent="0" defTabSz="1672005" eaLnBrk="1" fontAlgn="base" latinLnBrk="0" hangingPunct="1">
              <a:lnSpc>
                <a:spcPct val="100000"/>
              </a:lnSpc>
              <a:spcBef>
                <a:spcPts val="600"/>
              </a:spcBef>
              <a:spcAft>
                <a:spcPts val="600"/>
              </a:spcAft>
              <a:buClrTx/>
              <a:buSzTx/>
              <a:buFontTx/>
              <a:buNone/>
              <a:tabLst/>
              <a:defRPr/>
            </a:pPr>
            <a:r>
              <a:rPr lang="en-US" sz="2000" kern="0">
                <a:solidFill>
                  <a:prstClr val="white"/>
                </a:solidFill>
                <a:latin typeface="+mj-lt"/>
              </a:rPr>
              <a:t>1,086 new experimental points from [11] added</a:t>
            </a:r>
          </a:p>
          <a:p>
            <a:pPr marL="0" marR="0" lvl="0" indent="0" defTabSz="1672005" eaLnBrk="1" fontAlgn="base" latinLnBrk="0" hangingPunct="1">
              <a:lnSpc>
                <a:spcPct val="100000"/>
              </a:lnSpc>
              <a:spcBef>
                <a:spcPts val="600"/>
              </a:spcBef>
              <a:spcAft>
                <a:spcPts val="600"/>
              </a:spcAft>
              <a:buClrTx/>
              <a:buSzTx/>
              <a:buFontTx/>
              <a:buNone/>
              <a:tabLst/>
              <a:defRPr/>
            </a:pPr>
            <a:r>
              <a:rPr lang="en-US" sz="2000" kern="0">
                <a:solidFill>
                  <a:prstClr val="white"/>
                </a:solidFill>
                <a:latin typeface="+mj-lt"/>
              </a:rPr>
              <a:t>Train-validation split: 85/15</a:t>
            </a:r>
          </a:p>
          <a:p>
            <a:pPr marL="0" marR="0" lvl="0" indent="0" defTabSz="1672005" eaLnBrk="1" fontAlgn="base" latinLnBrk="0" hangingPunct="1">
              <a:lnSpc>
                <a:spcPct val="100000"/>
              </a:lnSpc>
              <a:spcBef>
                <a:spcPts val="600"/>
              </a:spcBef>
              <a:spcAft>
                <a:spcPts val="600"/>
              </a:spcAft>
              <a:buClrTx/>
              <a:buSzTx/>
              <a:buFontTx/>
              <a:buNone/>
              <a:tabLst/>
              <a:defRPr/>
            </a:pPr>
            <a:r>
              <a:rPr lang="en-US" sz="2000" kern="0">
                <a:solidFill>
                  <a:prstClr val="white"/>
                </a:solidFill>
                <a:latin typeface="+mj-lt"/>
              </a:rPr>
              <a:t>All training data duplicated, small noise added to </a:t>
            </a:r>
            <a:r>
              <a:rPr lang="en-US" sz="2000" kern="0" err="1">
                <a:solidFill>
                  <a:prstClr val="white"/>
                </a:solidFill>
                <a:latin typeface="+mj-lt"/>
              </a:rPr>
              <a:t>LogP</a:t>
            </a:r>
            <a:endParaRPr lang="en-US" sz="2000" kern="0">
              <a:solidFill>
                <a:prstClr val="white"/>
              </a:solidFill>
              <a:latin typeface="+mj-lt"/>
            </a:endParaRPr>
          </a:p>
          <a:p>
            <a:pPr marL="0" marR="0" lvl="0" indent="0" defTabSz="1672005" eaLnBrk="1" fontAlgn="base" latinLnBrk="0" hangingPunct="1">
              <a:lnSpc>
                <a:spcPct val="100000"/>
              </a:lnSpc>
              <a:spcBef>
                <a:spcPts val="600"/>
              </a:spcBef>
              <a:spcAft>
                <a:spcPct val="0"/>
              </a:spcAft>
              <a:buClrTx/>
              <a:buSzTx/>
              <a:buFontTx/>
              <a:buNone/>
              <a:tabLst/>
              <a:defRPr/>
            </a:pPr>
            <a:r>
              <a:rPr lang="en-US" sz="2000" kern="0">
                <a:solidFill>
                  <a:prstClr val="white"/>
                </a:solidFill>
                <a:latin typeface="+mj-lt"/>
              </a:rPr>
              <a:t>Features Selected:</a:t>
            </a:r>
            <a:br>
              <a:rPr lang="en-US" sz="2000" kern="0">
                <a:solidFill>
                  <a:prstClr val="white"/>
                </a:solidFill>
                <a:latin typeface="+mj-lt"/>
              </a:rPr>
            </a:br>
            <a:r>
              <a:rPr lang="en-US" sz="2000" kern="0">
                <a:solidFill>
                  <a:prstClr val="white"/>
                </a:solidFill>
                <a:latin typeface="+mj-lt"/>
              </a:rPr>
              <a:t># each atom</a:t>
            </a:r>
            <a:br>
              <a:rPr lang="en-US" sz="2000" kern="0">
                <a:solidFill>
                  <a:prstClr val="white"/>
                </a:solidFill>
                <a:latin typeface="+mj-lt"/>
              </a:rPr>
            </a:br>
            <a:r>
              <a:rPr lang="en-US" sz="2000" kern="0">
                <a:solidFill>
                  <a:prstClr val="white"/>
                </a:solidFill>
                <a:latin typeface="+mj-lt"/>
              </a:rPr>
              <a:t>% by atom</a:t>
            </a:r>
          </a:p>
        </p:txBody>
      </p:sp>
      <p:sp>
        <p:nvSpPr>
          <p:cNvPr id="9" name="Arrow: Down 8">
            <a:extLst>
              <a:ext uri="{FF2B5EF4-FFF2-40B4-BE49-F238E27FC236}">
                <a16:creationId xmlns:a16="http://schemas.microsoft.com/office/drawing/2014/main" id="{F1C5A6FA-912F-2F08-33E7-F938B2707F49}"/>
              </a:ext>
            </a:extLst>
          </p:cNvPr>
          <p:cNvSpPr/>
          <p:nvPr/>
        </p:nvSpPr>
        <p:spPr>
          <a:xfrm>
            <a:off x="5170863" y="2401465"/>
            <a:ext cx="443972" cy="958861"/>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5016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1FDF-8A80-1883-ACDB-431F0630992B}"/>
              </a:ext>
            </a:extLst>
          </p:cNvPr>
          <p:cNvSpPr>
            <a:spLocks noGrp="1"/>
          </p:cNvSpPr>
          <p:nvPr>
            <p:ph type="title"/>
          </p:nvPr>
        </p:nvSpPr>
        <p:spPr/>
        <p:txBody>
          <a:bodyPr/>
          <a:lstStyle/>
          <a:p>
            <a:r>
              <a:rPr lang="en-US"/>
              <a:t>Improvements in Architecture and Tuning</a:t>
            </a:r>
          </a:p>
        </p:txBody>
      </p:sp>
      <p:sp>
        <p:nvSpPr>
          <p:cNvPr id="4" name="Footer Placeholder 3">
            <a:extLst>
              <a:ext uri="{FF2B5EF4-FFF2-40B4-BE49-F238E27FC236}">
                <a16:creationId xmlns:a16="http://schemas.microsoft.com/office/drawing/2014/main" id="{F1AE0E89-72B4-1DF3-5256-A1733AF67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B30B6C-717E-74DE-1E0D-EA53F38384FC}"/>
              </a:ext>
            </a:extLst>
          </p:cNvPr>
          <p:cNvSpPr>
            <a:spLocks noGrp="1"/>
          </p:cNvSpPr>
          <p:nvPr>
            <p:ph type="sldNum" sz="quarter" idx="12"/>
          </p:nvPr>
        </p:nvSpPr>
        <p:spPr/>
        <p:txBody>
          <a:bodyPr/>
          <a:lstStyle/>
          <a:p>
            <a:fld id="{963B0023-0CED-47F7-85AE-654F0B232C29}" type="slidenum">
              <a:rPr lang="en-US" smtClean="0"/>
              <a:pPr/>
              <a:t>13</a:t>
            </a:fld>
            <a:endParaRPr lang="en-US"/>
          </a:p>
        </p:txBody>
      </p:sp>
      <p:sp>
        <p:nvSpPr>
          <p:cNvPr id="22" name="TextBox 21">
            <a:extLst>
              <a:ext uri="{FF2B5EF4-FFF2-40B4-BE49-F238E27FC236}">
                <a16:creationId xmlns:a16="http://schemas.microsoft.com/office/drawing/2014/main" id="{BEB7419A-F369-9585-3A80-2686E2CEC1EB}"/>
              </a:ext>
            </a:extLst>
          </p:cNvPr>
          <p:cNvSpPr txBox="1"/>
          <p:nvPr/>
        </p:nvSpPr>
        <p:spPr>
          <a:xfrm>
            <a:off x="4327594" y="3461412"/>
            <a:ext cx="2137514" cy="707886"/>
          </a:xfrm>
          <a:prstGeom prst="rect">
            <a:avLst/>
          </a:prstGeom>
          <a:solidFill>
            <a:srgbClr val="71A2EB"/>
          </a:solidFill>
        </p:spPr>
        <p:txBody>
          <a:bodyPr wrap="square" rtlCol="0">
            <a:spAutoFit/>
          </a:bodyPr>
          <a:lstStyle/>
          <a:p>
            <a:pPr defTabSz="1672005" fontAlgn="base">
              <a:spcBef>
                <a:spcPct val="0"/>
              </a:spcBef>
              <a:spcAft>
                <a:spcPct val="0"/>
              </a:spcAft>
            </a:pPr>
            <a:r>
              <a:rPr lang="en-US" sz="2000">
                <a:solidFill>
                  <a:prstClr val="black"/>
                </a:solidFill>
                <a:latin typeface="+mj-lt"/>
                <a:ea typeface="ＭＳ Ｐゴシック" pitchFamily="34" charset="-128"/>
              </a:rPr>
              <a:t>Add new</a:t>
            </a:r>
          </a:p>
          <a:p>
            <a:pPr defTabSz="1672005" fontAlgn="base">
              <a:spcBef>
                <a:spcPct val="0"/>
              </a:spcBef>
              <a:spcAft>
                <a:spcPct val="0"/>
              </a:spcAft>
            </a:pPr>
            <a:r>
              <a:rPr lang="en-US" sz="2000" err="1">
                <a:solidFill>
                  <a:prstClr val="black"/>
                </a:solidFill>
                <a:latin typeface="+mj-lt"/>
                <a:ea typeface="ＭＳ Ｐゴシック" pitchFamily="34" charset="-128"/>
              </a:rPr>
              <a:t>LogP</a:t>
            </a:r>
            <a:r>
              <a:rPr lang="en-US" sz="2000">
                <a:solidFill>
                  <a:prstClr val="black"/>
                </a:solidFill>
                <a:latin typeface="+mj-lt"/>
                <a:ea typeface="ＭＳ Ｐゴシック" pitchFamily="34" charset="-128"/>
              </a:rPr>
              <a:t> data</a:t>
            </a:r>
          </a:p>
        </p:txBody>
      </p:sp>
      <p:sp>
        <p:nvSpPr>
          <p:cNvPr id="23" name="TextBox 22">
            <a:extLst>
              <a:ext uri="{FF2B5EF4-FFF2-40B4-BE49-F238E27FC236}">
                <a16:creationId xmlns:a16="http://schemas.microsoft.com/office/drawing/2014/main" id="{2422C0C1-558A-2779-D510-67000265B3AA}"/>
              </a:ext>
            </a:extLst>
          </p:cNvPr>
          <p:cNvSpPr txBox="1"/>
          <p:nvPr/>
        </p:nvSpPr>
        <p:spPr>
          <a:xfrm>
            <a:off x="4327594" y="5521295"/>
            <a:ext cx="2137335"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Train new</a:t>
            </a:r>
            <a:br>
              <a:rPr lang="en-US" sz="2000">
                <a:solidFill>
                  <a:prstClr val="black"/>
                </a:solidFill>
                <a:latin typeface="+mj-lt"/>
                <a:ea typeface="ＭＳ Ｐゴシック" pitchFamily="34" charset="-128"/>
              </a:rPr>
            </a:br>
            <a:r>
              <a:rPr lang="en-US" sz="2000">
                <a:solidFill>
                  <a:prstClr val="black"/>
                </a:solidFill>
                <a:latin typeface="+mj-lt"/>
                <a:ea typeface="ＭＳ Ｐゴシック" pitchFamily="34" charset="-128"/>
              </a:rPr>
              <a:t>ML models</a:t>
            </a:r>
          </a:p>
        </p:txBody>
      </p:sp>
      <p:sp>
        <p:nvSpPr>
          <p:cNvPr id="25" name="TextBox 24">
            <a:extLst>
              <a:ext uri="{FF2B5EF4-FFF2-40B4-BE49-F238E27FC236}">
                <a16:creationId xmlns:a16="http://schemas.microsoft.com/office/drawing/2014/main" id="{71848C0E-6563-0868-5F58-248B93FC4EAC}"/>
              </a:ext>
            </a:extLst>
          </p:cNvPr>
          <p:cNvSpPr txBox="1"/>
          <p:nvPr/>
        </p:nvSpPr>
        <p:spPr>
          <a:xfrm>
            <a:off x="1350937" y="5521295"/>
            <a:ext cx="1845605"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Augmented</a:t>
            </a:r>
            <a:br>
              <a:rPr lang="en-US" sz="2000">
                <a:solidFill>
                  <a:prstClr val="black"/>
                </a:solidFill>
                <a:latin typeface="+mj-lt"/>
                <a:ea typeface="ＭＳ Ｐゴシック" pitchFamily="34" charset="-128"/>
              </a:rPr>
            </a:br>
            <a:r>
              <a:rPr lang="en-US" sz="2000" err="1">
                <a:solidFill>
                  <a:prstClr val="black"/>
                </a:solidFill>
                <a:latin typeface="+mj-lt"/>
                <a:ea typeface="ＭＳ Ｐゴシック" pitchFamily="34" charset="-128"/>
              </a:rPr>
              <a:t>LogP</a:t>
            </a:r>
            <a:r>
              <a:rPr lang="en-US" sz="2000">
                <a:solidFill>
                  <a:prstClr val="black"/>
                </a:solidFill>
                <a:latin typeface="+mj-lt"/>
                <a:ea typeface="ＭＳ Ｐゴシック" pitchFamily="34" charset="-128"/>
              </a:rPr>
              <a:t> model</a:t>
            </a:r>
          </a:p>
        </p:txBody>
      </p:sp>
      <p:sp>
        <p:nvSpPr>
          <p:cNvPr id="27" name="Speech Bubble: Rectangle 26">
            <a:extLst>
              <a:ext uri="{FF2B5EF4-FFF2-40B4-BE49-F238E27FC236}">
                <a16:creationId xmlns:a16="http://schemas.microsoft.com/office/drawing/2014/main" id="{E1D0D471-211E-8ECA-04F1-3463FFA105C6}"/>
              </a:ext>
            </a:extLst>
          </p:cNvPr>
          <p:cNvSpPr/>
          <p:nvPr/>
        </p:nvSpPr>
        <p:spPr>
          <a:xfrm>
            <a:off x="6688092" y="1591433"/>
            <a:ext cx="2756439" cy="4492273"/>
          </a:xfrm>
          <a:prstGeom prst="wedgeRectCallout">
            <a:avLst>
              <a:gd name="adj1" fmla="val -71176"/>
              <a:gd name="adj2" fmla="val 44083"/>
            </a:avLst>
          </a:prstGeom>
          <a:solidFill>
            <a:srgbClr val="90B9F9"/>
          </a:solidFill>
          <a:ln w="9525" cap="flat" cmpd="sng" algn="ctr">
            <a:solidFill>
              <a:srgbClr val="71A2EB"/>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r>
              <a:rPr lang="en-US" sz="2000" kern="0">
                <a:solidFill>
                  <a:prstClr val="white"/>
                </a:solidFill>
                <a:latin typeface="+mj-lt"/>
              </a:rPr>
              <a:t>Architecture</a:t>
            </a:r>
            <a:r>
              <a:rPr kumimoji="0" lang="en-US" sz="2000" b="0" i="0" u="none" strike="noStrike" kern="0" cap="none" spc="0" normalizeH="0" baseline="0" noProof="0">
                <a:ln>
                  <a:noFill/>
                </a:ln>
                <a:solidFill>
                  <a:prstClr val="white"/>
                </a:solidFill>
                <a:effectLst/>
                <a:uLnTx/>
                <a:uFillTx/>
                <a:latin typeface="+mj-lt"/>
                <a:ea typeface="+mn-ea"/>
                <a:cs typeface="+mn-cs"/>
              </a:rPr>
              <a:t> selection, tuning</a:t>
            </a:r>
            <a:endParaRPr lang="en-US" sz="2000" kern="0">
              <a:solidFill>
                <a:prstClr val="white"/>
              </a:solidFill>
              <a:latin typeface="+mj-lt"/>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lang="en-US" sz="2000" kern="0">
              <a:solidFill>
                <a:prstClr val="white"/>
              </a:solidFill>
              <a:latin typeface="+mj-lt"/>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lang="en-US" sz="2000" kern="0">
              <a:solidFill>
                <a:prstClr val="white"/>
              </a:solidFill>
              <a:latin typeface="+mj-lt"/>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lang="en-US" sz="2000" kern="0">
              <a:solidFill>
                <a:prstClr val="white"/>
              </a:solidFill>
              <a:latin typeface="+mj-lt"/>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pic>
        <p:nvPicPr>
          <p:cNvPr id="33" name="Graphic 32" descr="Atom outline">
            <a:extLst>
              <a:ext uri="{FF2B5EF4-FFF2-40B4-BE49-F238E27FC236}">
                <a16:creationId xmlns:a16="http://schemas.microsoft.com/office/drawing/2014/main" id="{1636BBE9-4ABE-5A9A-5815-808ED5311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1584" y="2352849"/>
            <a:ext cx="703241" cy="703241"/>
          </a:xfrm>
          <a:prstGeom prst="rect">
            <a:avLst/>
          </a:prstGeom>
        </p:spPr>
      </p:pic>
      <p:sp>
        <p:nvSpPr>
          <p:cNvPr id="34" name="TextBox 33">
            <a:extLst>
              <a:ext uri="{FF2B5EF4-FFF2-40B4-BE49-F238E27FC236}">
                <a16:creationId xmlns:a16="http://schemas.microsoft.com/office/drawing/2014/main" id="{061C01B6-E87A-3B4A-6905-4786D550C631}"/>
              </a:ext>
            </a:extLst>
          </p:cNvPr>
          <p:cNvSpPr txBox="1"/>
          <p:nvPr/>
        </p:nvSpPr>
        <p:spPr>
          <a:xfrm>
            <a:off x="6850830" y="3299179"/>
            <a:ext cx="2505814" cy="707886"/>
          </a:xfrm>
          <a:prstGeom prst="rect">
            <a:avLst/>
          </a:prstGeom>
          <a:noFill/>
        </p:spPr>
        <p:txBody>
          <a:bodyPr wrap="none" rtlCol="0">
            <a:spAutoFit/>
          </a:bodyPr>
          <a:lstStyle/>
          <a:p>
            <a:pPr algn="ctr" defTabSz="1672005" fontAlgn="base">
              <a:spcBef>
                <a:spcPct val="0"/>
              </a:spcBef>
              <a:spcAft>
                <a:spcPct val="0"/>
              </a:spcAft>
            </a:pPr>
            <a:r>
              <a:rPr lang="en-US" sz="2000">
                <a:solidFill>
                  <a:prstClr val="white"/>
                </a:solidFill>
                <a:latin typeface="+mj-lt"/>
                <a:ea typeface="ＭＳ Ｐゴシック" pitchFamily="34" charset="-128"/>
              </a:rPr>
              <a:t>10 models tested,</a:t>
            </a:r>
          </a:p>
          <a:p>
            <a:pPr algn="ctr" defTabSz="1672005" fontAlgn="base">
              <a:spcBef>
                <a:spcPct val="0"/>
              </a:spcBef>
              <a:spcAft>
                <a:spcPct val="0"/>
              </a:spcAft>
            </a:pPr>
            <a:r>
              <a:rPr lang="en-US" sz="2000">
                <a:solidFill>
                  <a:prstClr val="white"/>
                </a:solidFill>
                <a:latin typeface="+mj-lt"/>
                <a:ea typeface="ＭＳ Ｐゴシック" pitchFamily="34" charset="-128"/>
              </a:rPr>
              <a:t>4 models chosen</a:t>
            </a:r>
          </a:p>
        </p:txBody>
      </p:sp>
      <p:pic>
        <p:nvPicPr>
          <p:cNvPr id="35" name="Graphic 34" descr="Database outline">
            <a:extLst>
              <a:ext uri="{FF2B5EF4-FFF2-40B4-BE49-F238E27FC236}">
                <a16:creationId xmlns:a16="http://schemas.microsoft.com/office/drawing/2014/main" id="{31ABDBBB-E5A0-D5F5-3D70-58B256B56C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2534" y="3461412"/>
            <a:ext cx="689570" cy="689570"/>
          </a:xfrm>
          <a:prstGeom prst="rect">
            <a:avLst/>
          </a:prstGeom>
        </p:spPr>
      </p:pic>
      <p:pic>
        <p:nvPicPr>
          <p:cNvPr id="36" name="Graphic 35" descr="Abacus outline">
            <a:extLst>
              <a:ext uri="{FF2B5EF4-FFF2-40B4-BE49-F238E27FC236}">
                <a16:creationId xmlns:a16="http://schemas.microsoft.com/office/drawing/2014/main" id="{81E4BCC7-06A0-28D2-89CA-EC353EC34B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7628" y="2379076"/>
            <a:ext cx="703241" cy="703241"/>
          </a:xfrm>
          <a:prstGeom prst="rect">
            <a:avLst/>
          </a:prstGeom>
        </p:spPr>
      </p:pic>
      <p:pic>
        <p:nvPicPr>
          <p:cNvPr id="37" name="Graphic 36" descr="Weights Uneven outline">
            <a:extLst>
              <a:ext uri="{FF2B5EF4-FFF2-40B4-BE49-F238E27FC236}">
                <a16:creationId xmlns:a16="http://schemas.microsoft.com/office/drawing/2014/main" id="{0E264B30-F773-4422-86C8-BA0D8B946D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9992" y="2474492"/>
            <a:ext cx="811551" cy="811551"/>
          </a:xfrm>
          <a:prstGeom prst="rect">
            <a:avLst/>
          </a:prstGeom>
        </p:spPr>
      </p:pic>
      <p:sp>
        <p:nvSpPr>
          <p:cNvPr id="38" name="Arrow: Down 37">
            <a:extLst>
              <a:ext uri="{FF2B5EF4-FFF2-40B4-BE49-F238E27FC236}">
                <a16:creationId xmlns:a16="http://schemas.microsoft.com/office/drawing/2014/main" id="{A91A53F4-499D-9B4C-8AED-3B07827D38ED}"/>
              </a:ext>
            </a:extLst>
          </p:cNvPr>
          <p:cNvSpPr/>
          <p:nvPr/>
        </p:nvSpPr>
        <p:spPr>
          <a:xfrm rot="5400000">
            <a:off x="3554462" y="5427737"/>
            <a:ext cx="373913" cy="895002"/>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39" name="TextBox 38">
            <a:extLst>
              <a:ext uri="{FF2B5EF4-FFF2-40B4-BE49-F238E27FC236}">
                <a16:creationId xmlns:a16="http://schemas.microsoft.com/office/drawing/2014/main" id="{2373C6A0-EFAF-D0AF-64BC-D9B3CC2D07A2}"/>
              </a:ext>
            </a:extLst>
          </p:cNvPr>
          <p:cNvSpPr txBox="1"/>
          <p:nvPr/>
        </p:nvSpPr>
        <p:spPr>
          <a:xfrm>
            <a:off x="4247411" y="1595807"/>
            <a:ext cx="2297522" cy="707886"/>
          </a:xfrm>
          <a:prstGeom prst="rect">
            <a:avLst/>
          </a:prstGeom>
          <a:solidFill>
            <a:srgbClr val="71A2EB"/>
          </a:solidFill>
        </p:spPr>
        <p:txBody>
          <a:bodyPr wrap="square" rtlCol="0">
            <a:spAutoFit/>
          </a:bodyPr>
          <a:lstStyle/>
          <a:p>
            <a:pPr algn="ctr" defTabSz="1672005" fontAlgn="base">
              <a:spcBef>
                <a:spcPct val="0"/>
              </a:spcBef>
              <a:spcAft>
                <a:spcPct val="0"/>
              </a:spcAft>
            </a:pPr>
            <a:r>
              <a:rPr lang="en-US" sz="2000">
                <a:solidFill>
                  <a:prstClr val="black"/>
                </a:solidFill>
                <a:latin typeface="+mj-lt"/>
                <a:ea typeface="ＭＳ Ｐゴシック" pitchFamily="34" charset="-128"/>
              </a:rPr>
              <a:t>Previous model: MF-LOGP</a:t>
            </a:r>
          </a:p>
        </p:txBody>
      </p:sp>
      <p:sp>
        <p:nvSpPr>
          <p:cNvPr id="9" name="Arrow: Down 8">
            <a:extLst>
              <a:ext uri="{FF2B5EF4-FFF2-40B4-BE49-F238E27FC236}">
                <a16:creationId xmlns:a16="http://schemas.microsoft.com/office/drawing/2014/main" id="{F1C5A6FA-912F-2F08-33E7-F938B2707F49}"/>
              </a:ext>
            </a:extLst>
          </p:cNvPr>
          <p:cNvSpPr/>
          <p:nvPr/>
        </p:nvSpPr>
        <p:spPr>
          <a:xfrm>
            <a:off x="5170863" y="2401465"/>
            <a:ext cx="443972" cy="958861"/>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10" name="Speech Bubble: Rectangle 9">
            <a:extLst>
              <a:ext uri="{FF2B5EF4-FFF2-40B4-BE49-F238E27FC236}">
                <a16:creationId xmlns:a16="http://schemas.microsoft.com/office/drawing/2014/main" id="{24ED4CCA-2C73-FFE6-2642-28B10DE1198D}"/>
              </a:ext>
            </a:extLst>
          </p:cNvPr>
          <p:cNvSpPr/>
          <p:nvPr/>
        </p:nvSpPr>
        <p:spPr>
          <a:xfrm>
            <a:off x="9617660" y="1591435"/>
            <a:ext cx="2394230" cy="2711898"/>
          </a:xfrm>
          <a:prstGeom prst="wedgeRectCallout">
            <a:avLst>
              <a:gd name="adj1" fmla="val -64529"/>
              <a:gd name="adj2" fmla="val 33552"/>
            </a:avLst>
          </a:prstGeom>
          <a:solidFill>
            <a:srgbClr val="90B9F9"/>
          </a:solidFill>
          <a:ln w="9525" cap="flat" cmpd="sng" algn="ctr">
            <a:solidFill>
              <a:srgbClr val="71A2EB"/>
            </a:solidFill>
            <a:prstDash val="solid"/>
          </a:ln>
          <a:effectLst/>
        </p:spPr>
        <p:txBody>
          <a:bodyPr rtlCol="0" anchor="ctr"/>
          <a:lstStyle/>
          <a:p>
            <a:pPr marL="0" marR="0" lvl="0" indent="0" algn="ctr" defTabSz="1672005" eaLnBrk="1" fontAlgn="base" latinLnBrk="0" hangingPunct="1">
              <a:lnSpc>
                <a:spcPct val="100000"/>
              </a:lnSpc>
              <a:spcAft>
                <a:spcPts val="600"/>
              </a:spcAft>
              <a:buClrTx/>
              <a:buSzTx/>
              <a:buFontTx/>
              <a:buNone/>
              <a:tabLst/>
              <a:defRPr/>
            </a:pPr>
            <a:r>
              <a:rPr lang="en-US" sz="1600" b="1" kern="0">
                <a:solidFill>
                  <a:prstClr val="white"/>
                </a:solidFill>
                <a:latin typeface="+mj-lt"/>
              </a:rPr>
              <a:t>Further Developed:</a:t>
            </a:r>
          </a:p>
          <a:p>
            <a:pPr marL="0" marR="0" lvl="0" indent="0" algn="ctr" defTabSz="1672005" eaLnBrk="1" fontAlgn="base" latinLnBrk="0" hangingPunct="1">
              <a:lnSpc>
                <a:spcPct val="100000"/>
              </a:lnSpc>
              <a:spcAft>
                <a:spcPts val="600"/>
              </a:spcAft>
              <a:buClrTx/>
              <a:buSzTx/>
              <a:buFontTx/>
              <a:buNone/>
              <a:tabLst/>
              <a:defRPr/>
            </a:pPr>
            <a:r>
              <a:rPr lang="en-US" sz="1600" kern="0">
                <a:solidFill>
                  <a:prstClr val="white"/>
                </a:solidFill>
                <a:latin typeface="+mj-lt"/>
              </a:rPr>
              <a:t>Random Forest Regression (RFR)</a:t>
            </a:r>
          </a:p>
          <a:p>
            <a:pPr marL="0" marR="0" lvl="0" indent="0" algn="ctr" defTabSz="1672005" eaLnBrk="1" fontAlgn="base" latinLnBrk="0" hangingPunct="1">
              <a:lnSpc>
                <a:spcPct val="100000"/>
              </a:lnSpc>
              <a:spcAft>
                <a:spcPts val="600"/>
              </a:spcAft>
              <a:buClrTx/>
              <a:buSzTx/>
              <a:buFontTx/>
              <a:buNone/>
              <a:tabLst/>
              <a:defRPr/>
            </a:pPr>
            <a:r>
              <a:rPr lang="en-US" sz="1600" kern="0">
                <a:solidFill>
                  <a:prstClr val="white"/>
                </a:solidFill>
                <a:latin typeface="+mj-lt"/>
              </a:rPr>
              <a:t>Gradient Boosting Regression (GBR)</a:t>
            </a:r>
          </a:p>
          <a:p>
            <a:pPr marL="0" marR="0" lvl="0" indent="0" algn="ctr" defTabSz="1672005" eaLnBrk="1" fontAlgn="base" latinLnBrk="0" hangingPunct="1">
              <a:lnSpc>
                <a:spcPct val="100000"/>
              </a:lnSpc>
              <a:spcAft>
                <a:spcPts val="600"/>
              </a:spcAft>
              <a:buClrTx/>
              <a:buSzTx/>
              <a:buFontTx/>
              <a:buNone/>
              <a:tabLst/>
              <a:defRPr/>
            </a:pPr>
            <a:r>
              <a:rPr lang="en-US" sz="1600" kern="0">
                <a:solidFill>
                  <a:prstClr val="white"/>
                </a:solidFill>
                <a:latin typeface="+mj-lt"/>
              </a:rPr>
              <a:t>K-Nearest Neighbors (KNN)</a:t>
            </a:r>
          </a:p>
          <a:p>
            <a:pPr marL="0" marR="0" lvl="0" indent="0" algn="ctr" defTabSz="1672005" eaLnBrk="1" fontAlgn="base" latinLnBrk="0" hangingPunct="1">
              <a:lnSpc>
                <a:spcPct val="100000"/>
              </a:lnSpc>
              <a:spcAft>
                <a:spcPts val="600"/>
              </a:spcAft>
              <a:buClrTx/>
              <a:buSzTx/>
              <a:buFontTx/>
              <a:buNone/>
              <a:tabLst/>
              <a:defRPr/>
            </a:pPr>
            <a:r>
              <a:rPr lang="en-US" sz="1600" kern="0">
                <a:solidFill>
                  <a:prstClr val="white"/>
                </a:solidFill>
                <a:latin typeface="+mj-lt"/>
              </a:rPr>
              <a:t>Linearly Corrected KNN (LCKNN)</a:t>
            </a:r>
            <a:endParaRPr kumimoji="0" lang="en-US" sz="1600" b="0" i="0" u="none" strike="noStrike" kern="0" cap="none" spc="0" normalizeH="0" baseline="0" noProof="0">
              <a:ln>
                <a:noFill/>
              </a:ln>
              <a:solidFill>
                <a:prstClr val="white"/>
              </a:solidFill>
              <a:effectLst/>
              <a:uLnTx/>
              <a:uFillTx/>
              <a:latin typeface="+mj-lt"/>
              <a:ea typeface="+mn-ea"/>
              <a:cs typeface="+mn-cs"/>
            </a:endParaRPr>
          </a:p>
        </p:txBody>
      </p:sp>
      <p:sp>
        <p:nvSpPr>
          <p:cNvPr id="11" name="TextBox 10">
            <a:extLst>
              <a:ext uri="{FF2B5EF4-FFF2-40B4-BE49-F238E27FC236}">
                <a16:creationId xmlns:a16="http://schemas.microsoft.com/office/drawing/2014/main" id="{246D60AB-D746-C1E6-83E5-5A124EF2E519}"/>
              </a:ext>
            </a:extLst>
          </p:cNvPr>
          <p:cNvSpPr txBox="1"/>
          <p:nvPr/>
        </p:nvSpPr>
        <p:spPr>
          <a:xfrm>
            <a:off x="6823679" y="4117780"/>
            <a:ext cx="2560124" cy="1938992"/>
          </a:xfrm>
          <a:prstGeom prst="rect">
            <a:avLst/>
          </a:prstGeom>
          <a:noFill/>
        </p:spPr>
        <p:txBody>
          <a:bodyPr wrap="none" rtlCol="0">
            <a:spAutoFit/>
          </a:bodyPr>
          <a:lstStyle/>
          <a:p>
            <a:pPr algn="ctr" defTabSz="1672005" fontAlgn="base">
              <a:spcBef>
                <a:spcPct val="0"/>
              </a:spcBef>
              <a:spcAft>
                <a:spcPct val="0"/>
              </a:spcAft>
            </a:pPr>
            <a:r>
              <a:rPr lang="en-US" sz="2000">
                <a:solidFill>
                  <a:prstClr val="white"/>
                </a:solidFill>
                <a:latin typeface="+mj-lt"/>
                <a:ea typeface="ＭＳ Ｐゴシック" pitchFamily="34" charset="-128"/>
              </a:rPr>
              <a:t>Tuning:</a:t>
            </a:r>
            <a:br>
              <a:rPr lang="en-US" sz="2000">
                <a:solidFill>
                  <a:prstClr val="white"/>
                </a:solidFill>
                <a:latin typeface="+mj-lt"/>
                <a:ea typeface="ＭＳ Ｐゴシック" pitchFamily="34" charset="-128"/>
              </a:rPr>
            </a:br>
            <a:r>
              <a:rPr lang="en-US" sz="2000">
                <a:solidFill>
                  <a:prstClr val="white"/>
                </a:solidFill>
                <a:latin typeface="+mj-lt"/>
                <a:ea typeface="ＭＳ Ｐゴシック" pitchFamily="34" charset="-128"/>
              </a:rPr>
              <a:t>1. Random Search</a:t>
            </a:r>
          </a:p>
          <a:p>
            <a:pPr algn="ctr" defTabSz="1672005" fontAlgn="base">
              <a:spcBef>
                <a:spcPct val="0"/>
              </a:spcBef>
              <a:spcAft>
                <a:spcPct val="0"/>
              </a:spcAft>
            </a:pPr>
            <a:r>
              <a:rPr lang="en-US" sz="2000">
                <a:solidFill>
                  <a:prstClr val="white"/>
                </a:solidFill>
                <a:latin typeface="+mj-lt"/>
                <a:ea typeface="ＭＳ Ｐゴシック" pitchFamily="34" charset="-128"/>
              </a:rPr>
              <a:t>2. Iterative Grid</a:t>
            </a:r>
            <a:br>
              <a:rPr lang="en-US" sz="2000">
                <a:solidFill>
                  <a:prstClr val="white"/>
                </a:solidFill>
                <a:latin typeface="+mj-lt"/>
                <a:ea typeface="ＭＳ Ｐゴシック" pitchFamily="34" charset="-128"/>
              </a:rPr>
            </a:br>
            <a:r>
              <a:rPr lang="en-US" sz="2000">
                <a:solidFill>
                  <a:prstClr val="white"/>
                </a:solidFill>
                <a:latin typeface="+mj-lt"/>
                <a:ea typeface="ＭＳ Ｐゴシック" pitchFamily="34" charset="-128"/>
              </a:rPr>
              <a:t>Search</a:t>
            </a:r>
            <a:br>
              <a:rPr lang="en-US" sz="2000">
                <a:solidFill>
                  <a:prstClr val="white"/>
                </a:solidFill>
                <a:latin typeface="+mj-lt"/>
                <a:ea typeface="ＭＳ Ｐゴシック" pitchFamily="34" charset="-128"/>
              </a:rPr>
            </a:br>
            <a:r>
              <a:rPr lang="en-US" sz="2000">
                <a:solidFill>
                  <a:prstClr val="white"/>
                </a:solidFill>
                <a:latin typeface="+mj-lt"/>
                <a:ea typeface="ＭＳ Ｐゴシック" pitchFamily="34" charset="-128"/>
              </a:rPr>
              <a:t>3. KNN developed</a:t>
            </a:r>
            <a:br>
              <a:rPr lang="en-US" sz="2000">
                <a:solidFill>
                  <a:prstClr val="white"/>
                </a:solidFill>
                <a:latin typeface="+mj-lt"/>
                <a:ea typeface="ＭＳ Ｐゴシック" pitchFamily="34" charset="-128"/>
              </a:rPr>
            </a:br>
            <a:r>
              <a:rPr lang="en-US" sz="2000">
                <a:solidFill>
                  <a:prstClr val="white"/>
                </a:solidFill>
                <a:latin typeface="+mj-lt"/>
                <a:ea typeface="ＭＳ Ｐゴシック" pitchFamily="34" charset="-128"/>
              </a:rPr>
              <a:t>into LCKNN</a:t>
            </a:r>
          </a:p>
        </p:txBody>
      </p:sp>
      <p:sp>
        <p:nvSpPr>
          <p:cNvPr id="12" name="Speech Bubble: Rectangle 11">
            <a:extLst>
              <a:ext uri="{FF2B5EF4-FFF2-40B4-BE49-F238E27FC236}">
                <a16:creationId xmlns:a16="http://schemas.microsoft.com/office/drawing/2014/main" id="{C6949DF1-F009-5F22-60AC-809804C48A01}"/>
              </a:ext>
            </a:extLst>
          </p:cNvPr>
          <p:cNvSpPr/>
          <p:nvPr/>
        </p:nvSpPr>
        <p:spPr>
          <a:xfrm>
            <a:off x="9617660" y="4464256"/>
            <a:ext cx="2394230" cy="1142130"/>
          </a:xfrm>
          <a:prstGeom prst="wedgeRectCallout">
            <a:avLst>
              <a:gd name="adj1" fmla="val -19827"/>
              <a:gd name="adj2" fmla="val -13757"/>
            </a:avLst>
          </a:prstGeom>
          <a:solidFill>
            <a:srgbClr val="90B9F9"/>
          </a:solidFill>
          <a:ln w="9525" cap="flat" cmpd="sng" algn="ctr">
            <a:solidFill>
              <a:srgbClr val="71A2EB"/>
            </a:solidFill>
            <a:prstDash val="solid"/>
          </a:ln>
          <a:effectLst/>
        </p:spPr>
        <p:txBody>
          <a:bodyPr rtlCol="0" anchor="ctr"/>
          <a:lstStyle/>
          <a:p>
            <a:pPr marL="0" marR="0" lvl="0" indent="0" algn="ctr" defTabSz="1672005" eaLnBrk="1" fontAlgn="base" latinLnBrk="0" hangingPunct="1">
              <a:lnSpc>
                <a:spcPct val="100000"/>
              </a:lnSpc>
              <a:spcAft>
                <a:spcPts val="600"/>
              </a:spcAft>
              <a:buClrTx/>
              <a:buSzTx/>
              <a:buFontTx/>
              <a:buNone/>
              <a:tabLst/>
              <a:defRPr/>
            </a:pPr>
            <a:r>
              <a:rPr lang="en-US" sz="1600" kern="0">
                <a:solidFill>
                  <a:prstClr val="white"/>
                </a:solidFill>
                <a:latin typeface="+mj-lt"/>
              </a:rPr>
              <a:t>Additionally, models remember data distribution, scale to Gaussian</a:t>
            </a:r>
            <a:endParaRPr kumimoji="0" lang="en-US" sz="1600" b="0" i="0" u="none" strike="noStrike" kern="0" cap="none" spc="0" normalizeH="0" baseline="0" noProof="0">
              <a:ln>
                <a:noFill/>
              </a:ln>
              <a:solidFill>
                <a:prstClr val="white"/>
              </a:solidFill>
              <a:effectLst/>
              <a:uLnTx/>
              <a:uFillTx/>
              <a:latin typeface="+mj-lt"/>
              <a:ea typeface="+mn-ea"/>
              <a:cs typeface="+mn-cs"/>
            </a:endParaRPr>
          </a:p>
        </p:txBody>
      </p:sp>
      <p:sp>
        <p:nvSpPr>
          <p:cNvPr id="7" name="Arrow: Down 6">
            <a:extLst>
              <a:ext uri="{FF2B5EF4-FFF2-40B4-BE49-F238E27FC236}">
                <a16:creationId xmlns:a16="http://schemas.microsoft.com/office/drawing/2014/main" id="{4E9DC559-CEF4-F0C8-E29C-C34B6CA8EB9B}"/>
              </a:ext>
            </a:extLst>
          </p:cNvPr>
          <p:cNvSpPr/>
          <p:nvPr/>
        </p:nvSpPr>
        <p:spPr>
          <a:xfrm>
            <a:off x="5174186" y="4303332"/>
            <a:ext cx="443972" cy="1058377"/>
          </a:xfrm>
          <a:prstGeom prst="downArrow">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20476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88F0-0CC1-F3E9-C3D7-5E809809A0D0}"/>
              </a:ext>
            </a:extLst>
          </p:cNvPr>
          <p:cNvSpPr>
            <a:spLocks noGrp="1"/>
          </p:cNvSpPr>
          <p:nvPr>
            <p:ph type="title"/>
          </p:nvPr>
        </p:nvSpPr>
        <p:spPr/>
        <p:txBody>
          <a:bodyPr/>
          <a:lstStyle/>
          <a:p>
            <a:r>
              <a:rPr lang="en-US"/>
              <a:t>Performance Comparison</a:t>
            </a:r>
          </a:p>
        </p:txBody>
      </p:sp>
      <p:graphicFrame>
        <p:nvGraphicFramePr>
          <p:cNvPr id="6" name="Table 6">
            <a:extLst>
              <a:ext uri="{FF2B5EF4-FFF2-40B4-BE49-F238E27FC236}">
                <a16:creationId xmlns:a16="http://schemas.microsoft.com/office/drawing/2014/main" id="{5C265953-AF69-850B-2C12-2A833D39662F}"/>
              </a:ext>
            </a:extLst>
          </p:cNvPr>
          <p:cNvGraphicFramePr>
            <a:graphicFrameLocks noGrp="1"/>
          </p:cNvGraphicFramePr>
          <p:nvPr>
            <p:ph idx="1"/>
            <p:extLst>
              <p:ext uri="{D42A27DB-BD31-4B8C-83A1-F6EECF244321}">
                <p14:modId xmlns:p14="http://schemas.microsoft.com/office/powerpoint/2010/main" val="34250305"/>
              </p:ext>
            </p:extLst>
          </p:nvPr>
        </p:nvGraphicFramePr>
        <p:xfrm>
          <a:off x="3352800" y="1594252"/>
          <a:ext cx="5486400" cy="270758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865588331"/>
                    </a:ext>
                  </a:extLst>
                </a:gridCol>
                <a:gridCol w="1828800">
                  <a:extLst>
                    <a:ext uri="{9D8B030D-6E8A-4147-A177-3AD203B41FA5}">
                      <a16:colId xmlns:a16="http://schemas.microsoft.com/office/drawing/2014/main" val="2545307689"/>
                    </a:ext>
                  </a:extLst>
                </a:gridCol>
                <a:gridCol w="1828800">
                  <a:extLst>
                    <a:ext uri="{9D8B030D-6E8A-4147-A177-3AD203B41FA5}">
                      <a16:colId xmlns:a16="http://schemas.microsoft.com/office/drawing/2014/main" val="2117737688"/>
                    </a:ext>
                  </a:extLst>
                </a:gridCol>
              </a:tblGrid>
              <a:tr h="453334">
                <a:tc>
                  <a:txBody>
                    <a:bodyPr/>
                    <a:lstStyle/>
                    <a:p>
                      <a:r>
                        <a:rPr lang="en-US"/>
                        <a:t>Model</a:t>
                      </a:r>
                    </a:p>
                  </a:txBody>
                  <a:tcPr/>
                </a:tc>
                <a:tc gridSpan="2">
                  <a:txBody>
                    <a:bodyPr/>
                    <a:lstStyle/>
                    <a:p>
                      <a:r>
                        <a:rPr lang="en-US"/>
                        <a:t>RMSE</a:t>
                      </a:r>
                    </a:p>
                  </a:txBody>
                  <a:tcPr/>
                </a:tc>
                <a:tc hMerge="1">
                  <a:txBody>
                    <a:bodyPr/>
                    <a:lstStyle/>
                    <a:p>
                      <a:endParaRPr lang="en-US"/>
                    </a:p>
                  </a:txBody>
                  <a:tcPr/>
                </a:tc>
                <a:extLst>
                  <a:ext uri="{0D108BD9-81ED-4DB2-BD59-A6C34878D82A}">
                    <a16:rowId xmlns:a16="http://schemas.microsoft.com/office/drawing/2014/main" val="2721158830"/>
                  </a:ext>
                </a:extLst>
              </a:tr>
              <a:tr h="453334">
                <a:tc>
                  <a:txBody>
                    <a:bodyPr/>
                    <a:lstStyle/>
                    <a:p>
                      <a:endParaRPr lang="en-US"/>
                    </a:p>
                  </a:txBody>
                  <a:tcPr/>
                </a:tc>
                <a:tc>
                  <a:txBody>
                    <a:bodyPr/>
                    <a:lstStyle/>
                    <a:p>
                      <a:r>
                        <a:rPr lang="en-US"/>
                        <a:t>Train</a:t>
                      </a:r>
                    </a:p>
                  </a:txBody>
                  <a:tcPr/>
                </a:tc>
                <a:tc>
                  <a:txBody>
                    <a:bodyPr/>
                    <a:lstStyle/>
                    <a:p>
                      <a:r>
                        <a:rPr lang="en-US"/>
                        <a:t>Validation</a:t>
                      </a:r>
                    </a:p>
                  </a:txBody>
                  <a:tcPr/>
                </a:tc>
                <a:extLst>
                  <a:ext uri="{0D108BD9-81ED-4DB2-BD59-A6C34878D82A}">
                    <a16:rowId xmlns:a16="http://schemas.microsoft.com/office/drawing/2014/main" val="1466879272"/>
                  </a:ext>
                </a:extLst>
              </a:tr>
              <a:tr h="447124">
                <a:tc>
                  <a:txBody>
                    <a:bodyPr/>
                    <a:lstStyle/>
                    <a:p>
                      <a:r>
                        <a:rPr lang="en-US"/>
                        <a:t>RFR</a:t>
                      </a:r>
                    </a:p>
                  </a:txBody>
                  <a:tcPr/>
                </a:tc>
                <a:tc>
                  <a:txBody>
                    <a:bodyPr/>
                    <a:lstStyle/>
                    <a:p>
                      <a:r>
                        <a:rPr lang="en-US"/>
                        <a:t>.469</a:t>
                      </a:r>
                    </a:p>
                  </a:txBody>
                  <a:tcPr/>
                </a:tc>
                <a:tc>
                  <a:txBody>
                    <a:bodyPr/>
                    <a:lstStyle/>
                    <a:p>
                      <a:r>
                        <a:rPr lang="en-US"/>
                        <a:t>.750</a:t>
                      </a:r>
                    </a:p>
                  </a:txBody>
                  <a:tcPr/>
                </a:tc>
                <a:extLst>
                  <a:ext uri="{0D108BD9-81ED-4DB2-BD59-A6C34878D82A}">
                    <a16:rowId xmlns:a16="http://schemas.microsoft.com/office/drawing/2014/main" val="3741300115"/>
                  </a:ext>
                </a:extLst>
              </a:tr>
              <a:tr h="447124">
                <a:tc>
                  <a:txBody>
                    <a:bodyPr/>
                    <a:lstStyle/>
                    <a:p>
                      <a:r>
                        <a:rPr lang="en-US" b="1"/>
                        <a:t>GBR</a:t>
                      </a:r>
                    </a:p>
                  </a:txBody>
                  <a:tcPr/>
                </a:tc>
                <a:tc>
                  <a:txBody>
                    <a:bodyPr/>
                    <a:lstStyle/>
                    <a:p>
                      <a:r>
                        <a:rPr lang="en-US" b="1">
                          <a:solidFill>
                            <a:schemeClr val="bg2"/>
                          </a:solidFill>
                        </a:rPr>
                        <a:t>.483</a:t>
                      </a:r>
                    </a:p>
                  </a:txBody>
                  <a:tcPr/>
                </a:tc>
                <a:tc>
                  <a:txBody>
                    <a:bodyPr/>
                    <a:lstStyle/>
                    <a:p>
                      <a:r>
                        <a:rPr lang="en-US" b="1">
                          <a:solidFill>
                            <a:srgbClr val="00863D"/>
                          </a:solidFill>
                        </a:rPr>
                        <a:t>.723</a:t>
                      </a:r>
                    </a:p>
                  </a:txBody>
                  <a:tcPr/>
                </a:tc>
                <a:extLst>
                  <a:ext uri="{0D108BD9-81ED-4DB2-BD59-A6C34878D82A}">
                    <a16:rowId xmlns:a16="http://schemas.microsoft.com/office/drawing/2014/main" val="1568317999"/>
                  </a:ext>
                </a:extLst>
              </a:tr>
              <a:tr h="453334">
                <a:tc>
                  <a:txBody>
                    <a:bodyPr/>
                    <a:lstStyle/>
                    <a:p>
                      <a:r>
                        <a:rPr lang="en-US"/>
                        <a:t>KNN</a:t>
                      </a:r>
                    </a:p>
                  </a:txBody>
                  <a:tcPr/>
                </a:tc>
                <a:tc>
                  <a:txBody>
                    <a:bodyPr/>
                    <a:lstStyle/>
                    <a:p>
                      <a:r>
                        <a:rPr lang="en-US"/>
                        <a:t>.467</a:t>
                      </a:r>
                    </a:p>
                  </a:txBody>
                  <a:tcPr/>
                </a:tc>
                <a:tc>
                  <a:txBody>
                    <a:bodyPr/>
                    <a:lstStyle/>
                    <a:p>
                      <a:r>
                        <a:rPr lang="en-US"/>
                        <a:t>.770</a:t>
                      </a:r>
                    </a:p>
                  </a:txBody>
                  <a:tcPr/>
                </a:tc>
                <a:extLst>
                  <a:ext uri="{0D108BD9-81ED-4DB2-BD59-A6C34878D82A}">
                    <a16:rowId xmlns:a16="http://schemas.microsoft.com/office/drawing/2014/main" val="2548571938"/>
                  </a:ext>
                </a:extLst>
              </a:tr>
              <a:tr h="453334">
                <a:tc>
                  <a:txBody>
                    <a:bodyPr/>
                    <a:lstStyle/>
                    <a:p>
                      <a:r>
                        <a:rPr lang="en-US"/>
                        <a:t>LCKNN</a:t>
                      </a:r>
                    </a:p>
                  </a:txBody>
                  <a:tcPr/>
                </a:tc>
                <a:tc>
                  <a:txBody>
                    <a:bodyPr/>
                    <a:lstStyle/>
                    <a:p>
                      <a:r>
                        <a:rPr lang="en-US"/>
                        <a:t>.467</a:t>
                      </a:r>
                    </a:p>
                  </a:txBody>
                  <a:tcPr/>
                </a:tc>
                <a:tc>
                  <a:txBody>
                    <a:bodyPr/>
                    <a:lstStyle/>
                    <a:p>
                      <a:r>
                        <a:rPr lang="en-US"/>
                        <a:t>.753</a:t>
                      </a:r>
                    </a:p>
                  </a:txBody>
                  <a:tcPr/>
                </a:tc>
                <a:extLst>
                  <a:ext uri="{0D108BD9-81ED-4DB2-BD59-A6C34878D82A}">
                    <a16:rowId xmlns:a16="http://schemas.microsoft.com/office/drawing/2014/main" val="2491600973"/>
                  </a:ext>
                </a:extLst>
              </a:tr>
            </a:tbl>
          </a:graphicData>
        </a:graphic>
      </p:graphicFrame>
      <p:sp>
        <p:nvSpPr>
          <p:cNvPr id="4" name="Footer Placeholder 3">
            <a:extLst>
              <a:ext uri="{FF2B5EF4-FFF2-40B4-BE49-F238E27FC236}">
                <a16:creationId xmlns:a16="http://schemas.microsoft.com/office/drawing/2014/main" id="{8FB4ECDF-B21D-F67C-1FC4-EBB766393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864BC-D0ED-3957-4AB4-D0C3F0FDA4C1}"/>
              </a:ext>
            </a:extLst>
          </p:cNvPr>
          <p:cNvSpPr>
            <a:spLocks noGrp="1"/>
          </p:cNvSpPr>
          <p:nvPr>
            <p:ph type="sldNum" sz="quarter" idx="12"/>
          </p:nvPr>
        </p:nvSpPr>
        <p:spPr/>
        <p:txBody>
          <a:bodyPr/>
          <a:lstStyle/>
          <a:p>
            <a:fld id="{963B0023-0CED-47F7-85AE-654F0B232C29}" type="slidenum">
              <a:rPr lang="en-US" smtClean="0"/>
              <a:pPr/>
              <a:t>14</a:t>
            </a:fld>
            <a:endParaRPr lang="en-US"/>
          </a:p>
        </p:txBody>
      </p:sp>
      <p:sp>
        <p:nvSpPr>
          <p:cNvPr id="3" name="TextBox 2">
            <a:extLst>
              <a:ext uri="{FF2B5EF4-FFF2-40B4-BE49-F238E27FC236}">
                <a16:creationId xmlns:a16="http://schemas.microsoft.com/office/drawing/2014/main" id="{BC515BD6-F48A-1E1A-0255-A6CB967A47FE}"/>
              </a:ext>
            </a:extLst>
          </p:cNvPr>
          <p:cNvSpPr txBox="1"/>
          <p:nvPr/>
        </p:nvSpPr>
        <p:spPr>
          <a:xfrm>
            <a:off x="2213263" y="5268191"/>
            <a:ext cx="1506681" cy="304800"/>
          </a:xfrm>
          <a:prstGeom prst="rect">
            <a:avLst/>
          </a:prstGeom>
          <a:noFill/>
        </p:spPr>
        <p:txBody>
          <a:bodyPr wrap="none" rtlCol="0">
            <a:noAutofit/>
          </a:bodyPr>
          <a:lstStyle/>
          <a:p>
            <a:pPr algn="ctr"/>
            <a:endParaRPr lang="en-US" sz="1600" err="1"/>
          </a:p>
        </p:txBody>
      </p:sp>
      <p:sp>
        <p:nvSpPr>
          <p:cNvPr id="7" name="TextBox 6">
            <a:extLst>
              <a:ext uri="{FF2B5EF4-FFF2-40B4-BE49-F238E27FC236}">
                <a16:creationId xmlns:a16="http://schemas.microsoft.com/office/drawing/2014/main" id="{916C0080-C580-45B4-1B24-2804EE300D09}"/>
              </a:ext>
            </a:extLst>
          </p:cNvPr>
          <p:cNvSpPr txBox="1"/>
          <p:nvPr/>
        </p:nvSpPr>
        <p:spPr>
          <a:xfrm>
            <a:off x="3948545" y="5191991"/>
            <a:ext cx="914400" cy="914400"/>
          </a:xfrm>
          <a:prstGeom prst="rect">
            <a:avLst/>
          </a:prstGeom>
          <a:noFill/>
        </p:spPr>
        <p:txBody>
          <a:bodyPr wrap="none" rtlCol="0">
            <a:noAutofit/>
          </a:bodyPr>
          <a:lstStyle/>
          <a:p>
            <a:pPr algn="ctr"/>
            <a:endParaRPr lang="en-US" sz="1600" err="1"/>
          </a:p>
        </p:txBody>
      </p:sp>
      <p:sp>
        <p:nvSpPr>
          <p:cNvPr id="8" name="Content Placeholder 2">
            <a:extLst>
              <a:ext uri="{FF2B5EF4-FFF2-40B4-BE49-F238E27FC236}">
                <a16:creationId xmlns:a16="http://schemas.microsoft.com/office/drawing/2014/main" id="{7BEC7903-9B1F-2942-964A-87CA3F25414E}"/>
              </a:ext>
            </a:extLst>
          </p:cNvPr>
          <p:cNvSpPr txBox="1">
            <a:spLocks/>
          </p:cNvSpPr>
          <p:nvPr/>
        </p:nvSpPr>
        <p:spPr>
          <a:xfrm>
            <a:off x="609600" y="4596244"/>
            <a:ext cx="10972800" cy="1625115"/>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2400"/>
              <a:t>GBR is least prone to overfitting, selected as model for final evaluation</a:t>
            </a:r>
          </a:p>
        </p:txBody>
      </p:sp>
    </p:spTree>
    <p:extLst>
      <p:ext uri="{BB962C8B-B14F-4D97-AF65-F5344CB8AC3E}">
        <p14:creationId xmlns:p14="http://schemas.microsoft.com/office/powerpoint/2010/main" val="125934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FB87-7676-12D8-4CBB-CE34DC9FFF64}"/>
              </a:ext>
            </a:extLst>
          </p:cNvPr>
          <p:cNvSpPr>
            <a:spLocks noGrp="1"/>
          </p:cNvSpPr>
          <p:nvPr>
            <p:ph type="title"/>
          </p:nvPr>
        </p:nvSpPr>
        <p:spPr/>
        <p:txBody>
          <a:bodyPr/>
          <a:lstStyle/>
          <a:p>
            <a:r>
              <a:rPr lang="en-US"/>
              <a:t>Final Testing Performance</a:t>
            </a:r>
          </a:p>
        </p:txBody>
      </p:sp>
      <p:graphicFrame>
        <p:nvGraphicFramePr>
          <p:cNvPr id="6" name="Table 6">
            <a:extLst>
              <a:ext uri="{FF2B5EF4-FFF2-40B4-BE49-F238E27FC236}">
                <a16:creationId xmlns:a16="http://schemas.microsoft.com/office/drawing/2014/main" id="{66BEAEA1-AC96-74DD-3241-6FE80D9DD21E}"/>
              </a:ext>
            </a:extLst>
          </p:cNvPr>
          <p:cNvGraphicFramePr>
            <a:graphicFrameLocks noGrp="1"/>
          </p:cNvGraphicFramePr>
          <p:nvPr>
            <p:ph idx="1"/>
            <p:extLst>
              <p:ext uri="{D42A27DB-BD31-4B8C-83A1-F6EECF244321}">
                <p14:modId xmlns:p14="http://schemas.microsoft.com/office/powerpoint/2010/main" val="921513848"/>
              </p:ext>
            </p:extLst>
          </p:nvPr>
        </p:nvGraphicFramePr>
        <p:xfrm>
          <a:off x="609600" y="1524000"/>
          <a:ext cx="109728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65694200"/>
                    </a:ext>
                  </a:extLst>
                </a:gridCol>
                <a:gridCol w="2743200">
                  <a:extLst>
                    <a:ext uri="{9D8B030D-6E8A-4147-A177-3AD203B41FA5}">
                      <a16:colId xmlns:a16="http://schemas.microsoft.com/office/drawing/2014/main" val="2293196152"/>
                    </a:ext>
                  </a:extLst>
                </a:gridCol>
                <a:gridCol w="2743200">
                  <a:extLst>
                    <a:ext uri="{9D8B030D-6E8A-4147-A177-3AD203B41FA5}">
                      <a16:colId xmlns:a16="http://schemas.microsoft.com/office/drawing/2014/main" val="3876632871"/>
                    </a:ext>
                  </a:extLst>
                </a:gridCol>
                <a:gridCol w="2743200">
                  <a:extLst>
                    <a:ext uri="{9D8B030D-6E8A-4147-A177-3AD203B41FA5}">
                      <a16:colId xmlns:a16="http://schemas.microsoft.com/office/drawing/2014/main" val="1143069463"/>
                    </a:ext>
                  </a:extLst>
                </a:gridCol>
              </a:tblGrid>
              <a:tr h="370840">
                <a:tc>
                  <a:txBody>
                    <a:bodyPr/>
                    <a:lstStyle/>
                    <a:p>
                      <a:r>
                        <a:rPr lang="en-US"/>
                        <a:t>Model</a:t>
                      </a:r>
                    </a:p>
                  </a:txBody>
                  <a:tcPr/>
                </a:tc>
                <a:tc>
                  <a:txBody>
                    <a:bodyPr/>
                    <a:lstStyle/>
                    <a:p>
                      <a:r>
                        <a:rPr lang="en-US"/>
                        <a:t>RMSE</a:t>
                      </a:r>
                    </a:p>
                  </a:txBody>
                  <a:tcPr/>
                </a:tc>
                <a:tc>
                  <a:txBody>
                    <a:bodyPr/>
                    <a:lstStyle/>
                    <a:p>
                      <a:r>
                        <a:rPr lang="en-US"/>
                        <a:t>MAE</a:t>
                      </a:r>
                    </a:p>
                  </a:txBody>
                  <a:tcPr/>
                </a:tc>
                <a:tc>
                  <a:txBody>
                    <a:bodyPr/>
                    <a:lstStyle/>
                    <a:p>
                      <a:r>
                        <a:rPr lang="en-US"/>
                        <a:t>R</a:t>
                      </a:r>
                      <a:r>
                        <a:rPr lang="en-US" baseline="30000"/>
                        <a:t>2</a:t>
                      </a:r>
                      <a:endParaRPr lang="en-US"/>
                    </a:p>
                  </a:txBody>
                  <a:tcPr/>
                </a:tc>
                <a:extLst>
                  <a:ext uri="{0D108BD9-81ED-4DB2-BD59-A6C34878D82A}">
                    <a16:rowId xmlns:a16="http://schemas.microsoft.com/office/drawing/2014/main" val="1258814470"/>
                  </a:ext>
                </a:extLst>
              </a:tr>
              <a:tr h="370840">
                <a:tc>
                  <a:txBody>
                    <a:bodyPr/>
                    <a:lstStyle/>
                    <a:p>
                      <a:r>
                        <a:rPr lang="en-US" b="1"/>
                        <a:t>GBR</a:t>
                      </a:r>
                    </a:p>
                  </a:txBody>
                  <a:tcPr/>
                </a:tc>
                <a:tc>
                  <a:txBody>
                    <a:bodyPr/>
                    <a:lstStyle/>
                    <a:p>
                      <a:r>
                        <a:rPr lang="en-US"/>
                        <a:t>.67</a:t>
                      </a:r>
                    </a:p>
                  </a:txBody>
                  <a:tcPr/>
                </a:tc>
                <a:tc>
                  <a:txBody>
                    <a:bodyPr/>
                    <a:lstStyle/>
                    <a:p>
                      <a:r>
                        <a:rPr lang="en-US"/>
                        <a:t>.44</a:t>
                      </a:r>
                    </a:p>
                  </a:txBody>
                  <a:tcPr/>
                </a:tc>
                <a:tc>
                  <a:txBody>
                    <a:bodyPr/>
                    <a:lstStyle/>
                    <a:p>
                      <a:r>
                        <a:rPr lang="en-US"/>
                        <a:t>.87</a:t>
                      </a:r>
                    </a:p>
                  </a:txBody>
                  <a:tcPr/>
                </a:tc>
                <a:extLst>
                  <a:ext uri="{0D108BD9-81ED-4DB2-BD59-A6C34878D82A}">
                    <a16:rowId xmlns:a16="http://schemas.microsoft.com/office/drawing/2014/main" val="2735905955"/>
                  </a:ext>
                </a:extLst>
              </a:tr>
              <a:tr h="370840">
                <a:tc>
                  <a:txBody>
                    <a:bodyPr/>
                    <a:lstStyle/>
                    <a:p>
                      <a:r>
                        <a:rPr lang="en-US"/>
                        <a:t>MF-LOGP</a:t>
                      </a:r>
                    </a:p>
                  </a:txBody>
                  <a:tcPr/>
                </a:tc>
                <a:tc>
                  <a:txBody>
                    <a:bodyPr/>
                    <a:lstStyle/>
                    <a:p>
                      <a:r>
                        <a:rPr lang="en-US"/>
                        <a:t>.77</a:t>
                      </a:r>
                    </a:p>
                  </a:txBody>
                  <a:tcPr/>
                </a:tc>
                <a:tc>
                  <a:txBody>
                    <a:bodyPr/>
                    <a:lstStyle/>
                    <a:p>
                      <a:r>
                        <a:rPr lang="en-US"/>
                        <a:t>.52</a:t>
                      </a:r>
                    </a:p>
                  </a:txBody>
                  <a:tcPr/>
                </a:tc>
                <a:tc>
                  <a:txBody>
                    <a:bodyPr/>
                    <a:lstStyle/>
                    <a:p>
                      <a:r>
                        <a:rPr lang="en-US"/>
                        <a:t>.83</a:t>
                      </a:r>
                    </a:p>
                  </a:txBody>
                  <a:tcPr/>
                </a:tc>
                <a:extLst>
                  <a:ext uri="{0D108BD9-81ED-4DB2-BD59-A6C34878D82A}">
                    <a16:rowId xmlns:a16="http://schemas.microsoft.com/office/drawing/2014/main" val="2354190201"/>
                  </a:ext>
                </a:extLst>
              </a:tr>
              <a:tr h="370840">
                <a:tc>
                  <a:txBody>
                    <a:bodyPr/>
                    <a:lstStyle/>
                    <a:p>
                      <a:r>
                        <a:rPr lang="en-US"/>
                        <a:t>XLOGP3*</a:t>
                      </a:r>
                    </a:p>
                  </a:txBody>
                  <a:tcPr/>
                </a:tc>
                <a:tc>
                  <a:txBody>
                    <a:bodyPr/>
                    <a:lstStyle/>
                    <a:p>
                      <a:r>
                        <a:rPr lang="en-US"/>
                        <a:t>.42</a:t>
                      </a:r>
                    </a:p>
                  </a:txBody>
                  <a:tcPr/>
                </a:tc>
                <a:tc>
                  <a:txBody>
                    <a:bodyPr/>
                    <a:lstStyle/>
                    <a:p>
                      <a:r>
                        <a:rPr lang="en-US"/>
                        <a:t>.09</a:t>
                      </a:r>
                    </a:p>
                  </a:txBody>
                  <a:tcPr/>
                </a:tc>
                <a:tc>
                  <a:txBody>
                    <a:bodyPr/>
                    <a:lstStyle/>
                    <a:p>
                      <a:r>
                        <a:rPr lang="en-US"/>
                        <a:t>.95</a:t>
                      </a:r>
                    </a:p>
                  </a:txBody>
                  <a:tcPr/>
                </a:tc>
                <a:extLst>
                  <a:ext uri="{0D108BD9-81ED-4DB2-BD59-A6C34878D82A}">
                    <a16:rowId xmlns:a16="http://schemas.microsoft.com/office/drawing/2014/main" val="291734440"/>
                  </a:ext>
                </a:extLst>
              </a:tr>
            </a:tbl>
          </a:graphicData>
        </a:graphic>
      </p:graphicFrame>
      <p:sp>
        <p:nvSpPr>
          <p:cNvPr id="5" name="Slide Number Placeholder 4">
            <a:extLst>
              <a:ext uri="{FF2B5EF4-FFF2-40B4-BE49-F238E27FC236}">
                <a16:creationId xmlns:a16="http://schemas.microsoft.com/office/drawing/2014/main" id="{B08C73C9-A4DF-C2FC-4060-58DD03EEBD47}"/>
              </a:ext>
            </a:extLst>
          </p:cNvPr>
          <p:cNvSpPr>
            <a:spLocks noGrp="1"/>
          </p:cNvSpPr>
          <p:nvPr>
            <p:ph type="sldNum" sz="quarter" idx="12"/>
          </p:nvPr>
        </p:nvSpPr>
        <p:spPr/>
        <p:txBody>
          <a:bodyPr/>
          <a:lstStyle/>
          <a:p>
            <a:fld id="{963B0023-0CED-47F7-85AE-654F0B232C29}" type="slidenum">
              <a:rPr lang="en-US" smtClean="0"/>
              <a:pPr/>
              <a:t>15</a:t>
            </a:fld>
            <a:endParaRPr lang="en-US"/>
          </a:p>
        </p:txBody>
      </p:sp>
      <p:sp>
        <p:nvSpPr>
          <p:cNvPr id="8" name="TextBox 7">
            <a:extLst>
              <a:ext uri="{FF2B5EF4-FFF2-40B4-BE49-F238E27FC236}">
                <a16:creationId xmlns:a16="http://schemas.microsoft.com/office/drawing/2014/main" id="{F06F82C9-FB1D-185E-369C-D1816B3D8F04}"/>
              </a:ext>
            </a:extLst>
          </p:cNvPr>
          <p:cNvSpPr txBox="1"/>
          <p:nvPr/>
        </p:nvSpPr>
        <p:spPr>
          <a:xfrm>
            <a:off x="513238" y="2980321"/>
            <a:ext cx="4562168" cy="914400"/>
          </a:xfrm>
          <a:prstGeom prst="rect">
            <a:avLst/>
          </a:prstGeom>
          <a:noFill/>
        </p:spPr>
        <p:txBody>
          <a:bodyPr wrap="none" rtlCol="0">
            <a:noAutofit/>
          </a:bodyPr>
          <a:lstStyle/>
          <a:p>
            <a:r>
              <a:rPr lang="en-US" sz="1600"/>
              <a:t>*high accuracy structural </a:t>
            </a:r>
            <a:r>
              <a:rPr lang="en-US" sz="1600" err="1"/>
              <a:t>LogP</a:t>
            </a:r>
            <a:r>
              <a:rPr lang="en-US" sz="1600"/>
              <a:t> model [11]. MF-LOGP and XLOGP3 errors from [10]</a:t>
            </a:r>
          </a:p>
        </p:txBody>
      </p:sp>
      <p:sp>
        <p:nvSpPr>
          <p:cNvPr id="9" name="Content Placeholder 2">
            <a:extLst>
              <a:ext uri="{FF2B5EF4-FFF2-40B4-BE49-F238E27FC236}">
                <a16:creationId xmlns:a16="http://schemas.microsoft.com/office/drawing/2014/main" id="{F262D314-2DD0-3163-A4A7-32FDCA89155D}"/>
              </a:ext>
            </a:extLst>
          </p:cNvPr>
          <p:cNvSpPr txBox="1">
            <a:spLocks/>
          </p:cNvSpPr>
          <p:nvPr/>
        </p:nvSpPr>
        <p:spPr>
          <a:xfrm>
            <a:off x="609600" y="3693570"/>
            <a:ext cx="10972800" cy="2527790"/>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2400"/>
              <a:t>Closes gap between MF-LOGP and XLOGP3’s error by </a:t>
            </a:r>
            <a:r>
              <a:rPr lang="en-US" sz="2400" b="1"/>
              <a:t>28%</a:t>
            </a:r>
            <a:r>
              <a:rPr lang="en-US" sz="2400"/>
              <a:t>, </a:t>
            </a:r>
            <a:r>
              <a:rPr lang="en-US" sz="2400" b="1"/>
              <a:t>19%</a:t>
            </a:r>
            <a:r>
              <a:rPr lang="en-US" sz="2400"/>
              <a:t>, and </a:t>
            </a:r>
            <a:r>
              <a:rPr lang="en-US" sz="2400" b="1"/>
              <a:t>33%</a:t>
            </a:r>
            <a:r>
              <a:rPr lang="en-US" sz="2400"/>
              <a:t>, respectively.</a:t>
            </a:r>
          </a:p>
          <a:p>
            <a:r>
              <a:rPr lang="en-US" sz="2400"/>
              <a:t>To our knowledge, this is the best performing structure-agnostic </a:t>
            </a:r>
            <a:r>
              <a:rPr lang="en-US" sz="2400" err="1"/>
              <a:t>LogP</a:t>
            </a:r>
            <a:r>
              <a:rPr lang="en-US" sz="2400"/>
              <a:t> model in the field.</a:t>
            </a:r>
          </a:p>
        </p:txBody>
      </p:sp>
      <p:sp>
        <p:nvSpPr>
          <p:cNvPr id="3" name="Footer Placeholder 3">
            <a:extLst>
              <a:ext uri="{FF2B5EF4-FFF2-40B4-BE49-F238E27FC236}">
                <a16:creationId xmlns:a16="http://schemas.microsoft.com/office/drawing/2014/main" id="{A4F79505-AEA1-76A5-4FCA-3E9D21A03050}"/>
              </a:ext>
            </a:extLst>
          </p:cNvPr>
          <p:cNvSpPr txBox="1">
            <a:spLocks noGrp="1"/>
          </p:cNvSpPr>
          <p:nvPr>
            <p:ph type="ftr" sz="quarter" idx="11"/>
          </p:nvPr>
        </p:nvSpPr>
        <p:spPr>
          <a:xfrm>
            <a:off x="609600" y="5999712"/>
            <a:ext cx="6807200" cy="304800"/>
          </a:xfrm>
          <a:prstGeom prst="rect">
            <a:avLst/>
          </a:prstGeom>
        </p:spPr>
        <p:txBody>
          <a:bodyPr/>
          <a:lstStyle>
            <a:defPPr>
              <a:defRPr lang="en-US"/>
            </a:defPPr>
            <a:lvl1pPr marL="0" algn="l" defTabSz="914400" rtl="0" eaLnBrk="1" latinLnBrk="0" hangingPunct="1">
              <a:defRPr sz="16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[11] Wang et al., “Calculating partition coefficient by atom-additive method,” </a:t>
            </a:r>
            <a:r>
              <a:rPr lang="en-US" sz="1200" i="1"/>
              <a:t>Perspectives in Drug Discovery and Design</a:t>
            </a:r>
            <a:r>
              <a:rPr lang="en-US" sz="1200"/>
              <a:t>, 2000.</a:t>
            </a:r>
            <a:br>
              <a:rPr lang="en-US" sz="1200"/>
            </a:br>
            <a:r>
              <a:rPr lang="en-US" sz="1200"/>
              <a:t>[10] Kenney et al., “Dimensionally reduced machine learning model for predicting single component octanol–water partition coefficients,” </a:t>
            </a:r>
            <a:r>
              <a:rPr lang="en-US" sz="1200" i="1"/>
              <a:t>J of Cheminformatics</a:t>
            </a:r>
            <a:r>
              <a:rPr lang="en-US" sz="1200"/>
              <a:t>, 2023.</a:t>
            </a:r>
            <a:endParaRPr lang="en-US"/>
          </a:p>
        </p:txBody>
      </p:sp>
    </p:spTree>
    <p:extLst>
      <p:ext uri="{BB962C8B-B14F-4D97-AF65-F5344CB8AC3E}">
        <p14:creationId xmlns:p14="http://schemas.microsoft.com/office/powerpoint/2010/main" val="414241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9978-1101-7CCA-99D8-11BBC80A35C0}"/>
              </a:ext>
            </a:extLst>
          </p:cNvPr>
          <p:cNvSpPr>
            <a:spLocks noGrp="1"/>
          </p:cNvSpPr>
          <p:nvPr>
            <p:ph type="title"/>
          </p:nvPr>
        </p:nvSpPr>
        <p:spPr>
          <a:xfrm>
            <a:off x="609600" y="76200"/>
            <a:ext cx="11074400" cy="1066800"/>
          </a:xfrm>
        </p:spPr>
        <p:txBody>
          <a:bodyPr anchor="b">
            <a:normAutofit/>
          </a:bodyPr>
          <a:lstStyle/>
          <a:p>
            <a:r>
              <a:rPr lang="en-US" dirty="0"/>
              <a:t>Applying the Model: Revealing Product Distributions under Reactive Conditions</a:t>
            </a:r>
          </a:p>
        </p:txBody>
      </p:sp>
      <p:pic>
        <p:nvPicPr>
          <p:cNvPr id="7" name="Content Placeholder 6" descr="A diagram of a graph&#10;&#10;Description automatically generated">
            <a:extLst>
              <a:ext uri="{FF2B5EF4-FFF2-40B4-BE49-F238E27FC236}">
                <a16:creationId xmlns:a16="http://schemas.microsoft.com/office/drawing/2014/main" id="{A50719EF-867B-53AF-1858-AF2C918BA9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4255" y="1524001"/>
            <a:ext cx="6197599" cy="4648199"/>
          </a:xfrm>
          <a:noFill/>
        </p:spPr>
      </p:pic>
      <p:sp>
        <p:nvSpPr>
          <p:cNvPr id="12" name="Text Placeholder 3">
            <a:extLst>
              <a:ext uri="{FF2B5EF4-FFF2-40B4-BE49-F238E27FC236}">
                <a16:creationId xmlns:a16="http://schemas.microsoft.com/office/drawing/2014/main" id="{81CC1BEF-0D03-D652-A703-2F490C4D785E}"/>
              </a:ext>
            </a:extLst>
          </p:cNvPr>
          <p:cNvSpPr>
            <a:spLocks noGrp="1"/>
          </p:cNvSpPr>
          <p:nvPr>
            <p:ph type="body" sz="half" idx="2"/>
          </p:nvPr>
        </p:nvSpPr>
        <p:spPr>
          <a:xfrm>
            <a:off x="591889" y="1524000"/>
            <a:ext cx="3576987" cy="4648200"/>
          </a:xfrm>
        </p:spPr>
        <p:txBody>
          <a:bodyPr/>
          <a:lstStyle/>
          <a:p>
            <a:r>
              <a:rPr lang="en-US"/>
              <a:t>Reduction in </a:t>
            </a:r>
            <a:r>
              <a:rPr lang="en-US" err="1"/>
              <a:t>LogP</a:t>
            </a:r>
            <a:r>
              <a:rPr lang="en-US"/>
              <a:t> observed in all treatments</a:t>
            </a:r>
          </a:p>
          <a:p>
            <a:r>
              <a:rPr lang="en-US"/>
              <a:t>Strongest effect in oxidative: -2.1 mean </a:t>
            </a:r>
            <a:r>
              <a:rPr lang="en-US" err="1"/>
              <a:t>LogP</a:t>
            </a:r>
            <a:endParaRPr lang="en-US"/>
          </a:p>
          <a:p>
            <a:endParaRPr lang="en-US"/>
          </a:p>
        </p:txBody>
      </p:sp>
      <p:sp>
        <p:nvSpPr>
          <p:cNvPr id="5" name="Slide Number Placeholder 4">
            <a:extLst>
              <a:ext uri="{FF2B5EF4-FFF2-40B4-BE49-F238E27FC236}">
                <a16:creationId xmlns:a16="http://schemas.microsoft.com/office/drawing/2014/main" id="{50557020-EB51-9882-BE4D-BB911A76C548}"/>
              </a:ext>
            </a:extLst>
          </p:cNvPr>
          <p:cNvSpPr>
            <a:spLocks noGrp="1"/>
          </p:cNvSpPr>
          <p:nvPr>
            <p:ph type="sldNum" sz="quarter" idx="12"/>
          </p:nvPr>
        </p:nvSpPr>
        <p:spPr>
          <a:xfrm>
            <a:off x="1" y="6387664"/>
            <a:ext cx="609600" cy="394136"/>
          </a:xfrm>
        </p:spPr>
        <p:txBody>
          <a:bodyPr anchor="ctr">
            <a:normAutofit/>
          </a:bodyPr>
          <a:lstStyle/>
          <a:p>
            <a:pPr>
              <a:spcAft>
                <a:spcPts val="600"/>
              </a:spcAft>
            </a:pPr>
            <a:fld id="{963B0023-0CED-47F7-85AE-654F0B232C29}" type="slidenum">
              <a:rPr lang="en-US" smtClean="0"/>
              <a:pPr>
                <a:spcAft>
                  <a:spcPts val="600"/>
                </a:spcAft>
              </a:pPr>
              <a:t>16</a:t>
            </a:fld>
            <a:endParaRPr lang="en-US"/>
          </a:p>
        </p:txBody>
      </p:sp>
      <p:sp>
        <p:nvSpPr>
          <p:cNvPr id="14" name="Footer Placeholder 5">
            <a:extLst>
              <a:ext uri="{FF2B5EF4-FFF2-40B4-BE49-F238E27FC236}">
                <a16:creationId xmlns:a16="http://schemas.microsoft.com/office/drawing/2014/main" id="{2C0DA8A6-AED6-6F20-B305-A552DC3F8F30}"/>
              </a:ext>
            </a:extLst>
          </p:cNvPr>
          <p:cNvSpPr>
            <a:spLocks noGrp="1"/>
          </p:cNvSpPr>
          <p:nvPr>
            <p:ph type="ftr" sz="quarter" idx="11"/>
          </p:nvPr>
        </p:nvSpPr>
        <p:spPr>
          <a:xfrm>
            <a:off x="609600" y="6400800"/>
            <a:ext cx="6807200" cy="304800"/>
          </a:xfrm>
        </p:spPr>
        <p:txBody>
          <a:bodyPr/>
          <a:lstStyle/>
          <a:p>
            <a:endParaRPr lang="en-US"/>
          </a:p>
        </p:txBody>
      </p:sp>
    </p:spTree>
    <p:extLst>
      <p:ext uri="{BB962C8B-B14F-4D97-AF65-F5344CB8AC3E}">
        <p14:creationId xmlns:p14="http://schemas.microsoft.com/office/powerpoint/2010/main" val="141974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BECB-CB35-4147-A7F1-992B593D11EF}"/>
              </a:ext>
            </a:extLst>
          </p:cNvPr>
          <p:cNvSpPr>
            <a:spLocks noGrp="1"/>
          </p:cNvSpPr>
          <p:nvPr>
            <p:ph type="title"/>
          </p:nvPr>
        </p:nvSpPr>
        <p:spPr/>
        <p:txBody>
          <a:bodyPr/>
          <a:lstStyle/>
          <a:p>
            <a:r>
              <a:rPr lang="en-US"/>
              <a:t>Diving Deeper…</a:t>
            </a:r>
          </a:p>
        </p:txBody>
      </p:sp>
      <p:sp>
        <p:nvSpPr>
          <p:cNvPr id="5" name="Slide Number Placeholder 4">
            <a:extLst>
              <a:ext uri="{FF2B5EF4-FFF2-40B4-BE49-F238E27FC236}">
                <a16:creationId xmlns:a16="http://schemas.microsoft.com/office/drawing/2014/main" id="{58D1F690-B633-F30E-FCD7-244B04FB1E0D}"/>
              </a:ext>
            </a:extLst>
          </p:cNvPr>
          <p:cNvSpPr>
            <a:spLocks noGrp="1"/>
          </p:cNvSpPr>
          <p:nvPr>
            <p:ph type="sldNum" sz="quarter" idx="12"/>
          </p:nvPr>
        </p:nvSpPr>
        <p:spPr/>
        <p:txBody>
          <a:bodyPr/>
          <a:lstStyle/>
          <a:p>
            <a:fld id="{BFEBEB0A-9E3D-4B14-9782-E2AE3DA60D96}" type="slidenum">
              <a:rPr lang="en-US" smtClean="0"/>
              <a:pPr/>
              <a:t>17</a:t>
            </a:fld>
            <a:endParaRPr lang="en-US"/>
          </a:p>
        </p:txBody>
      </p:sp>
      <p:sp>
        <p:nvSpPr>
          <p:cNvPr id="6" name="Footer Placeholder 5">
            <a:extLst>
              <a:ext uri="{FF2B5EF4-FFF2-40B4-BE49-F238E27FC236}">
                <a16:creationId xmlns:a16="http://schemas.microsoft.com/office/drawing/2014/main" id="{FC53D0BB-6E82-39BA-9876-1058C6A4F8DE}"/>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C49D3CE5-4348-5C7E-1D75-0A7D7F38F3E0}"/>
              </a:ext>
            </a:extLst>
          </p:cNvPr>
          <p:cNvSpPr/>
          <p:nvPr/>
        </p:nvSpPr>
        <p:spPr bwMode="auto">
          <a:xfrm>
            <a:off x="1107048" y="6086168"/>
            <a:ext cx="1199535" cy="285202"/>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cxnSp>
        <p:nvCxnSpPr>
          <p:cNvPr id="27" name="Straight Arrow Connector 26">
            <a:extLst>
              <a:ext uri="{FF2B5EF4-FFF2-40B4-BE49-F238E27FC236}">
                <a16:creationId xmlns:a16="http://schemas.microsoft.com/office/drawing/2014/main" id="{D4B83B9B-D634-796D-4369-12152FB7275C}"/>
              </a:ext>
            </a:extLst>
          </p:cNvPr>
          <p:cNvCxnSpPr>
            <a:cxnSpLocks/>
          </p:cNvCxnSpPr>
          <p:nvPr/>
        </p:nvCxnSpPr>
        <p:spPr>
          <a:xfrm flipV="1">
            <a:off x="10484621" y="3658638"/>
            <a:ext cx="0" cy="1737360"/>
          </a:xfrm>
          <a:prstGeom prst="straightConnector1">
            <a:avLst/>
          </a:prstGeom>
          <a:noFill/>
          <a:ln w="50800" cap="flat" cmpd="sng" algn="ctr">
            <a:gradFill>
              <a:gsLst>
                <a:gs pos="0">
                  <a:srgbClr val="C0504D"/>
                </a:gs>
                <a:gs pos="100000">
                  <a:srgbClr val="C0504D">
                    <a:lumMod val="40000"/>
                    <a:lumOff val="60000"/>
                  </a:srgbClr>
                </a:gs>
              </a:gsLst>
              <a:lin ang="5400000" scaled="1"/>
            </a:gradFill>
            <a:prstDash val="solid"/>
            <a:headEnd type="triangle"/>
            <a:tailEnd type="triangle"/>
          </a:ln>
          <a:effectLst/>
        </p:spPr>
      </p:cxnSp>
      <p:cxnSp>
        <p:nvCxnSpPr>
          <p:cNvPr id="28" name="Straight Arrow Connector 27">
            <a:extLst>
              <a:ext uri="{FF2B5EF4-FFF2-40B4-BE49-F238E27FC236}">
                <a16:creationId xmlns:a16="http://schemas.microsoft.com/office/drawing/2014/main" id="{68FBE6D7-9F78-75AC-744A-108835383DA5}"/>
              </a:ext>
            </a:extLst>
          </p:cNvPr>
          <p:cNvCxnSpPr>
            <a:cxnSpLocks/>
          </p:cNvCxnSpPr>
          <p:nvPr/>
        </p:nvCxnSpPr>
        <p:spPr>
          <a:xfrm flipH="1">
            <a:off x="9617291" y="4527318"/>
            <a:ext cx="1732628" cy="0"/>
          </a:xfrm>
          <a:prstGeom prst="straightConnector1">
            <a:avLst/>
          </a:prstGeom>
          <a:noFill/>
          <a:ln w="50800" cap="flat" cmpd="sng" algn="ctr">
            <a:gradFill flip="none" rotWithShape="1">
              <a:gsLst>
                <a:gs pos="0">
                  <a:srgbClr val="608DE6"/>
                </a:gs>
                <a:gs pos="100000">
                  <a:srgbClr val="4F81BD">
                    <a:lumMod val="30000"/>
                    <a:lumOff val="70000"/>
                  </a:srgbClr>
                </a:gs>
              </a:gsLst>
              <a:lin ang="0" scaled="1"/>
              <a:tileRect/>
            </a:gradFill>
            <a:prstDash val="solid"/>
            <a:headEnd type="triangle"/>
            <a:tailEnd type="triangle"/>
          </a:ln>
          <a:effectLst/>
        </p:spPr>
      </p:cxnSp>
      <p:cxnSp>
        <p:nvCxnSpPr>
          <p:cNvPr id="29" name="Straight Arrow Connector 28">
            <a:extLst>
              <a:ext uri="{FF2B5EF4-FFF2-40B4-BE49-F238E27FC236}">
                <a16:creationId xmlns:a16="http://schemas.microsoft.com/office/drawing/2014/main" id="{B8DDF68E-A835-3C68-338C-4F9FD96A1A5C}"/>
              </a:ext>
            </a:extLst>
          </p:cNvPr>
          <p:cNvCxnSpPr>
            <a:cxnSpLocks/>
          </p:cNvCxnSpPr>
          <p:nvPr/>
        </p:nvCxnSpPr>
        <p:spPr>
          <a:xfrm flipH="1" flipV="1">
            <a:off x="10482127" y="4503947"/>
            <a:ext cx="619135" cy="635948"/>
          </a:xfrm>
          <a:prstGeom prst="straightConnector1">
            <a:avLst/>
          </a:prstGeom>
          <a:noFill/>
          <a:ln w="50800" cap="flat" cmpd="sng" algn="ctr">
            <a:gradFill flip="none" rotWithShape="1">
              <a:gsLst>
                <a:gs pos="0">
                  <a:srgbClr val="470D60"/>
                </a:gs>
                <a:gs pos="100000">
                  <a:srgbClr val="2C738E"/>
                </a:gs>
              </a:gsLst>
              <a:lin ang="2700000" scaled="1"/>
              <a:tileRect/>
            </a:gradFill>
            <a:prstDash val="sysDash"/>
            <a:headEnd type="triangle"/>
            <a:tailEnd type="none"/>
          </a:ln>
          <a:effectLst/>
        </p:spPr>
      </p:cxnSp>
      <p:cxnSp>
        <p:nvCxnSpPr>
          <p:cNvPr id="30" name="Straight Arrow Connector 29">
            <a:extLst>
              <a:ext uri="{FF2B5EF4-FFF2-40B4-BE49-F238E27FC236}">
                <a16:creationId xmlns:a16="http://schemas.microsoft.com/office/drawing/2014/main" id="{6E24C53D-4108-94A0-C131-08499C405AD8}"/>
              </a:ext>
            </a:extLst>
          </p:cNvPr>
          <p:cNvCxnSpPr>
            <a:cxnSpLocks/>
          </p:cNvCxnSpPr>
          <p:nvPr/>
        </p:nvCxnSpPr>
        <p:spPr>
          <a:xfrm flipV="1">
            <a:off x="9872044" y="4496614"/>
            <a:ext cx="642987" cy="643281"/>
          </a:xfrm>
          <a:prstGeom prst="straightConnector1">
            <a:avLst/>
          </a:prstGeom>
          <a:noFill/>
          <a:ln w="50800" cap="flat" cmpd="sng" algn="ctr">
            <a:gradFill>
              <a:gsLst>
                <a:gs pos="0">
                  <a:srgbClr val="FAE722"/>
                </a:gs>
                <a:gs pos="100000">
                  <a:srgbClr val="55C568"/>
                </a:gs>
              </a:gsLst>
              <a:lin ang="5400000" scaled="1"/>
            </a:gradFill>
            <a:prstDash val="sysDash"/>
            <a:headEnd type="triangle"/>
            <a:tailEnd type="none"/>
          </a:ln>
          <a:effectLst/>
        </p:spPr>
      </p:cxnSp>
      <p:sp>
        <p:nvSpPr>
          <p:cNvPr id="31" name="TextBox 30">
            <a:extLst>
              <a:ext uri="{FF2B5EF4-FFF2-40B4-BE49-F238E27FC236}">
                <a16:creationId xmlns:a16="http://schemas.microsoft.com/office/drawing/2014/main" id="{2F4E1D2D-8530-F142-8039-8328C05554C2}"/>
              </a:ext>
            </a:extLst>
          </p:cNvPr>
          <p:cNvSpPr txBox="1"/>
          <p:nvPr/>
        </p:nvSpPr>
        <p:spPr>
          <a:xfrm>
            <a:off x="9600381" y="3259723"/>
            <a:ext cx="2382623"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Hydrogenation</a:t>
            </a:r>
          </a:p>
        </p:txBody>
      </p:sp>
      <p:sp>
        <p:nvSpPr>
          <p:cNvPr id="32" name="TextBox 31">
            <a:extLst>
              <a:ext uri="{FF2B5EF4-FFF2-40B4-BE49-F238E27FC236}">
                <a16:creationId xmlns:a16="http://schemas.microsoft.com/office/drawing/2014/main" id="{E249B525-F1DF-27A7-6A25-1B13A0FF905F}"/>
              </a:ext>
            </a:extLst>
          </p:cNvPr>
          <p:cNvSpPr txBox="1"/>
          <p:nvPr/>
        </p:nvSpPr>
        <p:spPr>
          <a:xfrm>
            <a:off x="9518069" y="5426215"/>
            <a:ext cx="2808503"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Dehydrogenation</a:t>
            </a:r>
          </a:p>
        </p:txBody>
      </p:sp>
      <p:sp>
        <p:nvSpPr>
          <p:cNvPr id="33" name="TextBox 32">
            <a:extLst>
              <a:ext uri="{FF2B5EF4-FFF2-40B4-BE49-F238E27FC236}">
                <a16:creationId xmlns:a16="http://schemas.microsoft.com/office/drawing/2014/main" id="{6CE0A464-2A60-F623-E363-C4CA9B9279AB}"/>
              </a:ext>
            </a:extLst>
          </p:cNvPr>
          <p:cNvSpPr txBox="1"/>
          <p:nvPr/>
        </p:nvSpPr>
        <p:spPr>
          <a:xfrm>
            <a:off x="10862208" y="4098411"/>
            <a:ext cx="1596993"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Oxidation</a:t>
            </a:r>
          </a:p>
        </p:txBody>
      </p:sp>
      <p:sp>
        <p:nvSpPr>
          <p:cNvPr id="34" name="TextBox 33">
            <a:extLst>
              <a:ext uri="{FF2B5EF4-FFF2-40B4-BE49-F238E27FC236}">
                <a16:creationId xmlns:a16="http://schemas.microsoft.com/office/drawing/2014/main" id="{288E7A61-E063-BEC9-7DCC-8151E8BC6213}"/>
              </a:ext>
            </a:extLst>
          </p:cNvPr>
          <p:cNvSpPr txBox="1"/>
          <p:nvPr/>
        </p:nvSpPr>
        <p:spPr>
          <a:xfrm>
            <a:off x="8670355" y="4075040"/>
            <a:ext cx="2364392"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Deoxygenation</a:t>
            </a:r>
          </a:p>
        </p:txBody>
      </p:sp>
      <p:sp>
        <p:nvSpPr>
          <p:cNvPr id="36" name="TextBox 35">
            <a:extLst>
              <a:ext uri="{FF2B5EF4-FFF2-40B4-BE49-F238E27FC236}">
                <a16:creationId xmlns:a16="http://schemas.microsoft.com/office/drawing/2014/main" id="{1B475995-DF5F-83B7-4FDF-0463BA7ECE3C}"/>
              </a:ext>
            </a:extLst>
          </p:cNvPr>
          <p:cNvSpPr txBox="1"/>
          <p:nvPr/>
        </p:nvSpPr>
        <p:spPr>
          <a:xfrm>
            <a:off x="8795081" y="5061415"/>
            <a:ext cx="1996611"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Dehydration</a:t>
            </a:r>
          </a:p>
        </p:txBody>
      </p:sp>
      <p:sp>
        <p:nvSpPr>
          <p:cNvPr id="37" name="TextBox 36">
            <a:extLst>
              <a:ext uri="{FF2B5EF4-FFF2-40B4-BE49-F238E27FC236}">
                <a16:creationId xmlns:a16="http://schemas.microsoft.com/office/drawing/2014/main" id="{147E2CA2-2787-8E24-2742-E1599EC905A7}"/>
              </a:ext>
            </a:extLst>
          </p:cNvPr>
          <p:cNvSpPr txBox="1"/>
          <p:nvPr/>
        </p:nvSpPr>
        <p:spPr>
          <a:xfrm>
            <a:off x="10575319" y="5086255"/>
            <a:ext cx="2520458" cy="338554"/>
          </a:xfrm>
          <a:prstGeom prst="rect">
            <a:avLst/>
          </a:prstGeom>
          <a:noFill/>
        </p:spPr>
        <p:txBody>
          <a:bodyPr wrap="square" rtlCol="0">
            <a:spAutoFit/>
          </a:bodyPr>
          <a:lstStyle/>
          <a:p>
            <a:pPr defTabSz="1672005" fontAlgn="base">
              <a:spcBef>
                <a:spcPct val="0"/>
              </a:spcBef>
              <a:spcAft>
                <a:spcPct val="0"/>
              </a:spcAft>
            </a:pPr>
            <a:r>
              <a:rPr lang="en-US" sz="1600">
                <a:solidFill>
                  <a:prstClr val="black"/>
                </a:solidFill>
                <a:latin typeface="+mj-lt"/>
                <a:ea typeface="ＭＳ Ｐゴシック" pitchFamily="34" charset="-128"/>
              </a:rPr>
              <a:t>Demethylation</a:t>
            </a:r>
          </a:p>
        </p:txBody>
      </p:sp>
      <p:pic>
        <p:nvPicPr>
          <p:cNvPr id="7" name="Picture 6">
            <a:extLst>
              <a:ext uri="{FF2B5EF4-FFF2-40B4-BE49-F238E27FC236}">
                <a16:creationId xmlns:a16="http://schemas.microsoft.com/office/drawing/2014/main" id="{12743491-B912-617D-B139-4B934C7C2CBA}"/>
              </a:ext>
            </a:extLst>
          </p:cNvPr>
          <p:cNvPicPr>
            <a:picLocks noChangeAspect="1"/>
          </p:cNvPicPr>
          <p:nvPr/>
        </p:nvPicPr>
        <p:blipFill rotWithShape="1">
          <a:blip r:embed="rId3"/>
          <a:srcRect r="1138"/>
          <a:stretch/>
        </p:blipFill>
        <p:spPr>
          <a:xfrm>
            <a:off x="13542" y="1408252"/>
            <a:ext cx="8686958" cy="4677916"/>
          </a:xfrm>
          <a:prstGeom prst="rect">
            <a:avLst/>
          </a:prstGeom>
        </p:spPr>
      </p:pic>
      <p:pic>
        <p:nvPicPr>
          <p:cNvPr id="14" name="Picture 13">
            <a:extLst>
              <a:ext uri="{FF2B5EF4-FFF2-40B4-BE49-F238E27FC236}">
                <a16:creationId xmlns:a16="http://schemas.microsoft.com/office/drawing/2014/main" id="{43724421-E044-C4C4-6B3F-F20A0DC73DB7}"/>
              </a:ext>
            </a:extLst>
          </p:cNvPr>
          <p:cNvPicPr>
            <a:picLocks noChangeAspect="1"/>
          </p:cNvPicPr>
          <p:nvPr/>
        </p:nvPicPr>
        <p:blipFill>
          <a:blip r:embed="rId4"/>
          <a:stretch>
            <a:fillRect/>
          </a:stretch>
        </p:blipFill>
        <p:spPr>
          <a:xfrm>
            <a:off x="8672011" y="2087150"/>
            <a:ext cx="3506447" cy="576572"/>
          </a:xfrm>
          <a:prstGeom prst="rect">
            <a:avLst/>
          </a:prstGeom>
        </p:spPr>
      </p:pic>
      <p:sp>
        <p:nvSpPr>
          <p:cNvPr id="15" name="TextBox 14">
            <a:extLst>
              <a:ext uri="{FF2B5EF4-FFF2-40B4-BE49-F238E27FC236}">
                <a16:creationId xmlns:a16="http://schemas.microsoft.com/office/drawing/2014/main" id="{7D498AA2-3D49-FA92-906E-33D3DF76F7D3}"/>
              </a:ext>
            </a:extLst>
          </p:cNvPr>
          <p:cNvSpPr txBox="1"/>
          <p:nvPr/>
        </p:nvSpPr>
        <p:spPr>
          <a:xfrm>
            <a:off x="10038064" y="1856036"/>
            <a:ext cx="914400" cy="371875"/>
          </a:xfrm>
          <a:prstGeom prst="rect">
            <a:avLst/>
          </a:prstGeom>
          <a:noFill/>
        </p:spPr>
        <p:txBody>
          <a:bodyPr wrap="none" rtlCol="0">
            <a:noAutofit/>
          </a:bodyPr>
          <a:lstStyle/>
          <a:p>
            <a:pPr algn="ctr"/>
            <a:r>
              <a:rPr lang="en-US" sz="1600" err="1"/>
              <a:t>LogP</a:t>
            </a:r>
            <a:endParaRPr lang="en-US" sz="1600"/>
          </a:p>
        </p:txBody>
      </p:sp>
      <p:sp>
        <p:nvSpPr>
          <p:cNvPr id="16" name="TextBox 15">
            <a:extLst>
              <a:ext uri="{FF2B5EF4-FFF2-40B4-BE49-F238E27FC236}">
                <a16:creationId xmlns:a16="http://schemas.microsoft.com/office/drawing/2014/main" id="{462E6E8A-694F-6A8F-1275-0D98CC23D7D5}"/>
              </a:ext>
            </a:extLst>
          </p:cNvPr>
          <p:cNvSpPr txBox="1"/>
          <p:nvPr/>
        </p:nvSpPr>
        <p:spPr>
          <a:xfrm>
            <a:off x="1014884" y="2206522"/>
            <a:ext cx="914400" cy="914400"/>
          </a:xfrm>
          <a:prstGeom prst="rect">
            <a:avLst/>
          </a:prstGeom>
          <a:noFill/>
        </p:spPr>
        <p:txBody>
          <a:bodyPr wrap="none" rtlCol="0">
            <a:noAutofit/>
          </a:bodyPr>
          <a:lstStyle/>
          <a:p>
            <a:pPr algn="ctr"/>
            <a:r>
              <a:rPr lang="en-US" sz="1400">
                <a:solidFill>
                  <a:srgbClr val="FF0000"/>
                </a:solidFill>
              </a:rPr>
              <a:t>PFOA</a:t>
            </a:r>
          </a:p>
        </p:txBody>
      </p:sp>
      <p:cxnSp>
        <p:nvCxnSpPr>
          <p:cNvPr id="18" name="Straight Arrow Connector 17">
            <a:extLst>
              <a:ext uri="{FF2B5EF4-FFF2-40B4-BE49-F238E27FC236}">
                <a16:creationId xmlns:a16="http://schemas.microsoft.com/office/drawing/2014/main" id="{9AEF1F57-F5E7-CAF2-07DC-E0F6FD5066EB}"/>
              </a:ext>
            </a:extLst>
          </p:cNvPr>
          <p:cNvCxnSpPr>
            <a:cxnSpLocks/>
          </p:cNvCxnSpPr>
          <p:nvPr/>
        </p:nvCxnSpPr>
        <p:spPr>
          <a:xfrm flipH="1">
            <a:off x="1014884" y="2491991"/>
            <a:ext cx="371789" cy="10349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B6DB76-CA04-77F1-217F-2F21CEDF5616}"/>
              </a:ext>
            </a:extLst>
          </p:cNvPr>
          <p:cNvCxnSpPr>
            <a:cxnSpLocks/>
          </p:cNvCxnSpPr>
          <p:nvPr/>
        </p:nvCxnSpPr>
        <p:spPr>
          <a:xfrm flipH="1" flipV="1">
            <a:off x="1060594" y="4546808"/>
            <a:ext cx="140184" cy="7087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52F27EF-4D05-C98E-971C-EF252F214595}"/>
              </a:ext>
            </a:extLst>
          </p:cNvPr>
          <p:cNvSpPr txBox="1"/>
          <p:nvPr/>
        </p:nvSpPr>
        <p:spPr>
          <a:xfrm>
            <a:off x="762834" y="5234717"/>
            <a:ext cx="914400" cy="914400"/>
          </a:xfrm>
          <a:prstGeom prst="rect">
            <a:avLst/>
          </a:prstGeom>
          <a:noFill/>
        </p:spPr>
        <p:txBody>
          <a:bodyPr wrap="none" rtlCol="0">
            <a:noAutofit/>
          </a:bodyPr>
          <a:lstStyle/>
          <a:p>
            <a:pPr algn="ctr"/>
            <a:r>
              <a:rPr lang="en-US" sz="1400">
                <a:solidFill>
                  <a:srgbClr val="FF0000"/>
                </a:solidFill>
              </a:rPr>
              <a:t>PFOA</a:t>
            </a:r>
          </a:p>
        </p:txBody>
      </p:sp>
      <p:sp>
        <p:nvSpPr>
          <p:cNvPr id="24" name="TextBox 23">
            <a:extLst>
              <a:ext uri="{FF2B5EF4-FFF2-40B4-BE49-F238E27FC236}">
                <a16:creationId xmlns:a16="http://schemas.microsoft.com/office/drawing/2014/main" id="{64B84A49-099D-E58C-E966-45E09FD4177B}"/>
              </a:ext>
            </a:extLst>
          </p:cNvPr>
          <p:cNvSpPr txBox="1"/>
          <p:nvPr/>
        </p:nvSpPr>
        <p:spPr>
          <a:xfrm>
            <a:off x="4969895" y="4481598"/>
            <a:ext cx="914400" cy="914400"/>
          </a:xfrm>
          <a:prstGeom prst="rect">
            <a:avLst/>
          </a:prstGeom>
          <a:noFill/>
        </p:spPr>
        <p:txBody>
          <a:bodyPr wrap="none" rtlCol="0">
            <a:noAutofit/>
          </a:bodyPr>
          <a:lstStyle/>
          <a:p>
            <a:pPr algn="ctr"/>
            <a:r>
              <a:rPr lang="en-US" sz="1400">
                <a:solidFill>
                  <a:srgbClr val="FF0000"/>
                </a:solidFill>
              </a:rPr>
              <a:t>CO</a:t>
            </a:r>
            <a:r>
              <a:rPr lang="en-US" sz="1400" baseline="-25000">
                <a:solidFill>
                  <a:srgbClr val="FF0000"/>
                </a:solidFill>
              </a:rPr>
              <a:t>2</a:t>
            </a:r>
            <a:endParaRPr lang="en-US" sz="1400">
              <a:solidFill>
                <a:srgbClr val="FF0000"/>
              </a:solidFill>
            </a:endParaRPr>
          </a:p>
        </p:txBody>
      </p:sp>
      <p:cxnSp>
        <p:nvCxnSpPr>
          <p:cNvPr id="25" name="Straight Arrow Connector 24">
            <a:extLst>
              <a:ext uri="{FF2B5EF4-FFF2-40B4-BE49-F238E27FC236}">
                <a16:creationId xmlns:a16="http://schemas.microsoft.com/office/drawing/2014/main" id="{C9F755AC-D1F1-4A3B-741D-99779DE3D2E9}"/>
              </a:ext>
            </a:extLst>
          </p:cNvPr>
          <p:cNvCxnSpPr>
            <a:cxnSpLocks/>
          </p:cNvCxnSpPr>
          <p:nvPr/>
        </p:nvCxnSpPr>
        <p:spPr>
          <a:xfrm flipH="1" flipV="1">
            <a:off x="5089802" y="3785630"/>
            <a:ext cx="202831" cy="695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979EC7-19E9-31E4-CE0B-AC20C283E854}"/>
              </a:ext>
            </a:extLst>
          </p:cNvPr>
          <p:cNvCxnSpPr>
            <a:cxnSpLocks/>
          </p:cNvCxnSpPr>
          <p:nvPr/>
        </p:nvCxnSpPr>
        <p:spPr>
          <a:xfrm flipH="1">
            <a:off x="5152448" y="4795850"/>
            <a:ext cx="140185" cy="613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981206-D211-1AB2-0BDD-86D70DA8C288}"/>
              </a:ext>
            </a:extLst>
          </p:cNvPr>
          <p:cNvSpPr txBox="1"/>
          <p:nvPr/>
        </p:nvSpPr>
        <p:spPr>
          <a:xfrm>
            <a:off x="3960771" y="6032956"/>
            <a:ext cx="2364392" cy="353943"/>
          </a:xfrm>
          <a:prstGeom prst="rect">
            <a:avLst/>
          </a:prstGeom>
          <a:noFill/>
        </p:spPr>
        <p:txBody>
          <a:bodyPr wrap="square" lIns="91440" tIns="45720" rIns="91440" bIns="45720" rtlCol="0" anchor="t">
            <a:spAutoFit/>
          </a:bodyPr>
          <a:lstStyle/>
          <a:p>
            <a:pPr defTabSz="1672005" fontAlgn="base">
              <a:spcBef>
                <a:spcPct val="0"/>
              </a:spcBef>
              <a:spcAft>
                <a:spcPct val="0"/>
              </a:spcAft>
            </a:pPr>
            <a:r>
              <a:rPr lang="en-US" sz="1700">
                <a:solidFill>
                  <a:prstClr val="black"/>
                </a:solidFill>
                <a:latin typeface="+mj-lt"/>
                <a:ea typeface="ＭＳ Ｐゴシック"/>
              </a:rPr>
              <a:t>O : C Ratio</a:t>
            </a:r>
            <a:endParaRPr lang="en-US" sz="1700">
              <a:solidFill>
                <a:prstClr val="black"/>
              </a:solidFill>
              <a:latin typeface="+mj-lt"/>
              <a:ea typeface="ＭＳ Ｐゴシック" pitchFamily="34" charset="-128"/>
            </a:endParaRPr>
          </a:p>
        </p:txBody>
      </p:sp>
    </p:spTree>
    <p:extLst>
      <p:ext uri="{BB962C8B-B14F-4D97-AF65-F5344CB8AC3E}">
        <p14:creationId xmlns:p14="http://schemas.microsoft.com/office/powerpoint/2010/main" val="286858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23FD-6FD2-E405-D4C5-360604654586}"/>
              </a:ext>
            </a:extLst>
          </p:cNvPr>
          <p:cNvSpPr>
            <a:spLocks noGrp="1"/>
          </p:cNvSpPr>
          <p:nvPr>
            <p:ph type="title"/>
          </p:nvPr>
        </p:nvSpPr>
        <p:spPr/>
        <p:txBody>
          <a:bodyPr/>
          <a:lstStyle/>
          <a:p>
            <a:r>
              <a:rPr lang="en-US"/>
              <a:t>Uncovering The Secrets Behind PFAS Incineration</a:t>
            </a:r>
          </a:p>
        </p:txBody>
      </p:sp>
      <p:sp>
        <p:nvSpPr>
          <p:cNvPr id="4" name="Footer Placeholder 3">
            <a:extLst>
              <a:ext uri="{FF2B5EF4-FFF2-40B4-BE49-F238E27FC236}">
                <a16:creationId xmlns:a16="http://schemas.microsoft.com/office/drawing/2014/main" id="{878AD796-BC4A-A1DC-F7BB-493567FF7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7EE04-D4D8-A739-3C45-C29B4ABB722A}"/>
              </a:ext>
            </a:extLst>
          </p:cNvPr>
          <p:cNvSpPr>
            <a:spLocks noGrp="1"/>
          </p:cNvSpPr>
          <p:nvPr>
            <p:ph type="sldNum" sz="quarter" idx="12"/>
          </p:nvPr>
        </p:nvSpPr>
        <p:spPr/>
        <p:txBody>
          <a:bodyPr/>
          <a:lstStyle/>
          <a:p>
            <a:fld id="{963B0023-0CED-47F7-85AE-654F0B232C29}" type="slidenum">
              <a:rPr lang="en-US" smtClean="0"/>
              <a:pPr/>
              <a:t>18</a:t>
            </a:fld>
            <a:endParaRPr lang="en-US"/>
          </a:p>
        </p:txBody>
      </p:sp>
      <p:graphicFrame>
        <p:nvGraphicFramePr>
          <p:cNvPr id="9" name="TextBox 6">
            <a:extLst>
              <a:ext uri="{FF2B5EF4-FFF2-40B4-BE49-F238E27FC236}">
                <a16:creationId xmlns:a16="http://schemas.microsoft.com/office/drawing/2014/main" id="{E702B8D9-4907-1B78-2673-09C98EA2AD7E}"/>
              </a:ext>
            </a:extLst>
          </p:cNvPr>
          <p:cNvGraphicFramePr/>
          <p:nvPr>
            <p:extLst>
              <p:ext uri="{D42A27DB-BD31-4B8C-83A1-F6EECF244321}">
                <p14:modId xmlns:p14="http://schemas.microsoft.com/office/powerpoint/2010/main" val="2793899713"/>
              </p:ext>
            </p:extLst>
          </p:nvPr>
        </p:nvGraphicFramePr>
        <p:xfrm>
          <a:off x="609600" y="1524000"/>
          <a:ext cx="1097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5027E7D-0295-B73A-5150-DF3ECEDB579F}"/>
              </a:ext>
            </a:extLst>
          </p:cNvPr>
          <p:cNvSpPr/>
          <p:nvPr/>
        </p:nvSpPr>
        <p:spPr>
          <a:xfrm>
            <a:off x="2143131" y="4844468"/>
            <a:ext cx="9439268" cy="13277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188395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8CE8-B8D7-7C15-631B-FFF3AED0FC16}"/>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4E4DB39D-E89E-B63F-5632-D78520EE0BE0}"/>
              </a:ext>
            </a:extLst>
          </p:cNvPr>
          <p:cNvSpPr>
            <a:spLocks noGrp="1"/>
          </p:cNvSpPr>
          <p:nvPr>
            <p:ph idx="1"/>
          </p:nvPr>
        </p:nvSpPr>
        <p:spPr/>
        <p:txBody>
          <a:bodyPr>
            <a:normAutofit lnSpcReduction="10000"/>
          </a:bodyPr>
          <a:lstStyle/>
          <a:p>
            <a:r>
              <a:rPr lang="en-US"/>
              <a:t>Thank you to NSF for funding this research under REU Site Grant #1852498</a:t>
            </a:r>
          </a:p>
          <a:p>
            <a:r>
              <a:rPr lang="en-US"/>
              <a:t>The members of the WPI Dynamics Lab, where this research took place, for providing a supportive atmosphere!</a:t>
            </a:r>
          </a:p>
          <a:p>
            <a:r>
              <a:rPr lang="en-US"/>
              <a:t>Creators of RMG:</a:t>
            </a:r>
          </a:p>
          <a:p>
            <a:pPr lvl="1"/>
            <a:r>
              <a:rPr lang="en-US"/>
              <a:t>William H. Green research group at MIT</a:t>
            </a:r>
          </a:p>
          <a:p>
            <a:pPr lvl="1"/>
            <a:r>
              <a:rPr lang="en-US"/>
              <a:t>Richard H. West research group at Northeastern University</a:t>
            </a:r>
          </a:p>
          <a:p>
            <a:pPr marL="0" indent="0">
              <a:buNone/>
            </a:pPr>
            <a:endParaRPr lang="en-US"/>
          </a:p>
          <a:p>
            <a:pPr marL="0" indent="0">
              <a:buNone/>
            </a:pPr>
            <a:endParaRPr lang="en-US"/>
          </a:p>
          <a:p>
            <a:r>
              <a:rPr lang="en-US"/>
              <a:t>Further questions? Contact:</a:t>
            </a:r>
            <a:br>
              <a:rPr lang="en-US"/>
            </a:br>
            <a:r>
              <a:rPr lang="en-US"/>
              <a:t>dssoiffer@wpi.edu</a:t>
            </a:r>
          </a:p>
        </p:txBody>
      </p:sp>
      <p:sp>
        <p:nvSpPr>
          <p:cNvPr id="4" name="Footer Placeholder 3">
            <a:extLst>
              <a:ext uri="{FF2B5EF4-FFF2-40B4-BE49-F238E27FC236}">
                <a16:creationId xmlns:a16="http://schemas.microsoft.com/office/drawing/2014/main" id="{EAC97A27-12AA-1790-1968-4C2C6D42D630}"/>
              </a:ext>
            </a:extLst>
          </p:cNvPr>
          <p:cNvSpPr>
            <a:spLocks noGrp="1"/>
          </p:cNvSpPr>
          <p:nvPr>
            <p:ph type="ftr" sz="quarter" idx="11"/>
          </p:nvPr>
        </p:nvSpPr>
        <p:spPr/>
        <p:txBody>
          <a:bodyPr/>
          <a:lstStyle/>
          <a:p>
            <a:r>
              <a:rPr lang="en-US"/>
              <a:t>Duncan Soiffer, </a:t>
            </a:r>
            <a:r>
              <a:rPr lang="en-US" err="1"/>
              <a:t>Tuomas</a:t>
            </a:r>
            <a:r>
              <a:rPr lang="en-US"/>
              <a:t> </a:t>
            </a:r>
            <a:r>
              <a:rPr lang="en-US" err="1"/>
              <a:t>Pyorre</a:t>
            </a:r>
            <a:r>
              <a:rPr lang="en-US"/>
              <a:t>, David Kenney, Andrew Teixeira</a:t>
            </a:r>
          </a:p>
        </p:txBody>
      </p:sp>
      <p:sp>
        <p:nvSpPr>
          <p:cNvPr id="5" name="Slide Number Placeholder 4">
            <a:extLst>
              <a:ext uri="{FF2B5EF4-FFF2-40B4-BE49-F238E27FC236}">
                <a16:creationId xmlns:a16="http://schemas.microsoft.com/office/drawing/2014/main" id="{4CCE8A7E-2D9D-3C31-8C01-01EFCB21D5F8}"/>
              </a:ext>
            </a:extLst>
          </p:cNvPr>
          <p:cNvSpPr>
            <a:spLocks noGrp="1"/>
          </p:cNvSpPr>
          <p:nvPr>
            <p:ph type="sldNum" sz="quarter" idx="12"/>
          </p:nvPr>
        </p:nvSpPr>
        <p:spPr/>
        <p:txBody>
          <a:bodyPr/>
          <a:lstStyle/>
          <a:p>
            <a:fld id="{963B0023-0CED-47F7-85AE-654F0B232C29}" type="slidenum">
              <a:rPr lang="en-US" smtClean="0"/>
              <a:pPr/>
              <a:t>19</a:t>
            </a:fld>
            <a:endParaRPr lang="en-US"/>
          </a:p>
        </p:txBody>
      </p:sp>
      <p:pic>
        <p:nvPicPr>
          <p:cNvPr id="6" name="Picture 5" descr="A logo of a globe with a gold circle&#10;&#10;Description automatically generated">
            <a:extLst>
              <a:ext uri="{FF2B5EF4-FFF2-40B4-BE49-F238E27FC236}">
                <a16:creationId xmlns:a16="http://schemas.microsoft.com/office/drawing/2014/main" id="{34BB6A59-234A-7144-2915-75209679A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804" y="4854188"/>
            <a:ext cx="1361264" cy="1361264"/>
          </a:xfrm>
          <a:prstGeom prst="rect">
            <a:avLst/>
          </a:prstGeom>
        </p:spPr>
      </p:pic>
      <p:pic>
        <p:nvPicPr>
          <p:cNvPr id="7" name="Picture 6">
            <a:extLst>
              <a:ext uri="{FF2B5EF4-FFF2-40B4-BE49-F238E27FC236}">
                <a16:creationId xmlns:a16="http://schemas.microsoft.com/office/drawing/2014/main" id="{1D64C84B-D794-5A91-7D67-1901E4739F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67421" y="4854188"/>
            <a:ext cx="4323078" cy="1318012"/>
          </a:xfrm>
          <a:prstGeom prst="rect">
            <a:avLst/>
          </a:prstGeom>
        </p:spPr>
      </p:pic>
    </p:spTree>
    <p:extLst>
      <p:ext uri="{BB962C8B-B14F-4D97-AF65-F5344CB8AC3E}">
        <p14:creationId xmlns:p14="http://schemas.microsoft.com/office/powerpoint/2010/main" val="130232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D9F9-1C0A-7AC2-471B-346EA8DCCC57}"/>
              </a:ext>
            </a:extLst>
          </p:cNvPr>
          <p:cNvSpPr>
            <a:spLocks noGrp="1"/>
          </p:cNvSpPr>
          <p:nvPr>
            <p:ph type="title"/>
          </p:nvPr>
        </p:nvSpPr>
        <p:spPr/>
        <p:txBody>
          <a:bodyPr/>
          <a:lstStyle/>
          <a:p>
            <a:r>
              <a:rPr lang="en-US"/>
              <a:t>What are PFAS?</a:t>
            </a:r>
          </a:p>
        </p:txBody>
      </p:sp>
      <p:sp>
        <p:nvSpPr>
          <p:cNvPr id="4" name="Text Placeholder 3">
            <a:extLst>
              <a:ext uri="{FF2B5EF4-FFF2-40B4-BE49-F238E27FC236}">
                <a16:creationId xmlns:a16="http://schemas.microsoft.com/office/drawing/2014/main" id="{A8181B8E-3793-F686-EBA0-D34C3894A04A}"/>
              </a:ext>
            </a:extLst>
          </p:cNvPr>
          <p:cNvSpPr>
            <a:spLocks noGrp="1"/>
          </p:cNvSpPr>
          <p:nvPr>
            <p:ph type="body" sz="half" idx="2"/>
          </p:nvPr>
        </p:nvSpPr>
        <p:spPr>
          <a:xfrm>
            <a:off x="591889" y="1524000"/>
            <a:ext cx="3574865" cy="4648200"/>
          </a:xfrm>
        </p:spPr>
        <p:txBody>
          <a:bodyPr/>
          <a:lstStyle/>
          <a:p>
            <a:r>
              <a:rPr lang="en-US"/>
              <a:t>Per- and polyfluoroalkyl substances</a:t>
            </a:r>
          </a:p>
          <a:p>
            <a:endParaRPr lang="en-US"/>
          </a:p>
          <a:p>
            <a:r>
              <a:rPr lang="en-US"/>
              <a:t>Central carbon chain surrounded by fluorine</a:t>
            </a:r>
          </a:p>
          <a:p>
            <a:endParaRPr lang="en-US"/>
          </a:p>
          <a:p>
            <a:r>
              <a:rPr lang="en-US"/>
              <a:t>Very stable thermally, chemically, biologically [1]</a:t>
            </a:r>
          </a:p>
          <a:p>
            <a:endParaRPr lang="en-US"/>
          </a:p>
          <a:p>
            <a:r>
              <a:rPr lang="en-US"/>
              <a:t>Hydrophobic and lipophobic [2]</a:t>
            </a:r>
          </a:p>
        </p:txBody>
      </p:sp>
      <p:sp>
        <p:nvSpPr>
          <p:cNvPr id="5" name="Slide Number Placeholder 4">
            <a:extLst>
              <a:ext uri="{FF2B5EF4-FFF2-40B4-BE49-F238E27FC236}">
                <a16:creationId xmlns:a16="http://schemas.microsoft.com/office/drawing/2014/main" id="{E1C9DDF2-64C4-71F4-118A-22A80C5A0F5E}"/>
              </a:ext>
            </a:extLst>
          </p:cNvPr>
          <p:cNvSpPr>
            <a:spLocks noGrp="1"/>
          </p:cNvSpPr>
          <p:nvPr>
            <p:ph type="sldNum" sz="quarter" idx="12"/>
          </p:nvPr>
        </p:nvSpPr>
        <p:spPr/>
        <p:txBody>
          <a:bodyPr/>
          <a:lstStyle/>
          <a:p>
            <a:fld id="{BFEBEB0A-9E3D-4B14-9782-E2AE3DA60D96}" type="slidenum">
              <a:rPr lang="en-US" smtClean="0"/>
              <a:pPr/>
              <a:t>2</a:t>
            </a:fld>
            <a:endParaRPr lang="en-US"/>
          </a:p>
        </p:txBody>
      </p:sp>
      <p:sp>
        <p:nvSpPr>
          <p:cNvPr id="6" name="Footer Placeholder 5">
            <a:extLst>
              <a:ext uri="{FF2B5EF4-FFF2-40B4-BE49-F238E27FC236}">
                <a16:creationId xmlns:a16="http://schemas.microsoft.com/office/drawing/2014/main" id="{7721A7A2-C7CC-4F8F-567D-21D462791CA5}"/>
              </a:ext>
            </a:extLst>
          </p:cNvPr>
          <p:cNvSpPr>
            <a:spLocks noGrp="1"/>
          </p:cNvSpPr>
          <p:nvPr>
            <p:ph type="ftr" sz="quarter" idx="11"/>
          </p:nvPr>
        </p:nvSpPr>
        <p:spPr>
          <a:xfrm>
            <a:off x="495298" y="6365834"/>
            <a:ext cx="8763002" cy="317936"/>
          </a:xfrm>
        </p:spPr>
        <p:txBody>
          <a:bodyPr/>
          <a:lstStyle/>
          <a:p>
            <a:r>
              <a:rPr lang="en-US" sz="1200"/>
              <a:t>[1] </a:t>
            </a:r>
            <a:r>
              <a:rPr lang="en-US" sz="1200" err="1"/>
              <a:t>Glüge</a:t>
            </a:r>
            <a:r>
              <a:rPr lang="en-US" sz="1200"/>
              <a:t> et al. “Overview of the uses of PFAS” </a:t>
            </a:r>
            <a:r>
              <a:rPr lang="en-US" sz="1200" i="1"/>
              <a:t>Environ Sci Processes &amp; Impacts</a:t>
            </a:r>
            <a:r>
              <a:rPr lang="en-US" sz="1200"/>
              <a:t>, 2020.</a:t>
            </a:r>
            <a:br>
              <a:rPr lang="en-US" sz="1200"/>
            </a:br>
            <a:r>
              <a:rPr lang="en-US" sz="1200"/>
              <a:t>[2] Duchesne et al. “Remediation of PFAS-contaminated soil” </a:t>
            </a:r>
            <a:r>
              <a:rPr lang="en-US" sz="1200" i="1"/>
              <a:t>Environ Sci &amp; Tech</a:t>
            </a:r>
            <a:r>
              <a:rPr lang="en-US" sz="1200"/>
              <a:t>, 2020.</a:t>
            </a:r>
          </a:p>
        </p:txBody>
      </p:sp>
      <p:sp>
        <p:nvSpPr>
          <p:cNvPr id="9" name="Text Placeholder 3">
            <a:extLst>
              <a:ext uri="{FF2B5EF4-FFF2-40B4-BE49-F238E27FC236}">
                <a16:creationId xmlns:a16="http://schemas.microsoft.com/office/drawing/2014/main" id="{8E661B3E-73DA-A4D6-1347-4C182405FDB4}"/>
              </a:ext>
            </a:extLst>
          </p:cNvPr>
          <p:cNvSpPr txBox="1">
            <a:spLocks/>
          </p:cNvSpPr>
          <p:nvPr/>
        </p:nvSpPr>
        <p:spPr>
          <a:xfrm>
            <a:off x="7105072" y="5165874"/>
            <a:ext cx="2555875" cy="561821"/>
          </a:xfrm>
          <a:prstGeom prst="rect">
            <a:avLst/>
          </a:prstGeom>
        </p:spPr>
        <p:txBody>
          <a:bodyPr vert="horz" lIns="91440" tIns="45720" rIns="91440" bIns="45720" rtlCol="0" anchor="t" anchorCtr="0">
            <a:normAutofit/>
          </a:bodyPr>
          <a:lstStyle>
            <a:lvl1pPr marL="0" indent="0" algn="l" defTabSz="914400" rtl="0" eaLnBrk="1" latinLnBrk="0" hangingPunct="1">
              <a:lnSpc>
                <a:spcPct val="95000"/>
              </a:lnSpc>
              <a:spcBef>
                <a:spcPts val="1200"/>
              </a:spcBef>
              <a:buClr>
                <a:schemeClr val="bg2"/>
              </a:buClr>
              <a:buFont typeface="Arial" pitchFamily="34" charset="0"/>
              <a:buNone/>
              <a:defRPr sz="2000" kern="1200">
                <a:solidFill>
                  <a:schemeClr val="tx2"/>
                </a:solidFill>
                <a:latin typeface="Verdana" pitchFamily="34" charset="0"/>
                <a:ea typeface="Verdana" pitchFamily="34" charset="0"/>
                <a:cs typeface="Verdana" pitchFamily="34" charset="0"/>
              </a:defRPr>
            </a:lvl1pPr>
            <a:lvl2pPr marL="457200" indent="0" algn="l" defTabSz="914400" rtl="0" eaLnBrk="1" latinLnBrk="0" hangingPunct="1">
              <a:lnSpc>
                <a:spcPct val="95000"/>
              </a:lnSpc>
              <a:spcBef>
                <a:spcPts val="600"/>
              </a:spcBef>
              <a:buClr>
                <a:schemeClr val="bg2"/>
              </a:buClr>
              <a:buFont typeface="Verdana" pitchFamily="34" charset="0"/>
              <a:buNone/>
              <a:defRPr sz="1200" kern="1200">
                <a:solidFill>
                  <a:schemeClr val="tx1"/>
                </a:solidFill>
                <a:latin typeface="Verdana" pitchFamily="34" charset="0"/>
                <a:ea typeface="Verdana" pitchFamily="34" charset="0"/>
                <a:cs typeface="Verdana" pitchFamily="34" charset="0"/>
              </a:defRPr>
            </a:lvl2pPr>
            <a:lvl3pPr marL="914400" indent="0" algn="l" defTabSz="914400" rtl="0" eaLnBrk="1" latinLnBrk="0" hangingPunct="1">
              <a:lnSpc>
                <a:spcPct val="95000"/>
              </a:lnSpc>
              <a:spcBef>
                <a:spcPts val="600"/>
              </a:spcBef>
              <a:buClr>
                <a:schemeClr val="bg2"/>
              </a:buClr>
              <a:buFont typeface="Wingdings" pitchFamily="2" charset="2"/>
              <a:buNone/>
              <a:defRPr sz="1000" kern="1200">
                <a:solidFill>
                  <a:schemeClr val="tx1"/>
                </a:solidFill>
                <a:latin typeface="Verdana" pitchFamily="34" charset="0"/>
                <a:ea typeface="Verdana" pitchFamily="34" charset="0"/>
                <a:cs typeface="Verdana" pitchFamily="34" charset="0"/>
              </a:defRPr>
            </a:lvl3pPr>
            <a:lvl4pPr marL="1371600" indent="0" algn="l" defTabSz="914400" rtl="0" eaLnBrk="1" latinLnBrk="0" hangingPunct="1">
              <a:lnSpc>
                <a:spcPct val="95000"/>
              </a:lnSpc>
              <a:spcBef>
                <a:spcPts val="600"/>
              </a:spcBef>
              <a:buClr>
                <a:schemeClr val="bg2"/>
              </a:buClr>
              <a:buFont typeface="Courier New" pitchFamily="49" charset="0"/>
              <a:buNone/>
              <a:defRPr sz="900" kern="1200">
                <a:solidFill>
                  <a:schemeClr val="tx1"/>
                </a:solidFill>
                <a:latin typeface="Verdana" pitchFamily="34" charset="0"/>
                <a:ea typeface="Verdana" pitchFamily="34" charset="0"/>
                <a:cs typeface="Verdana" pitchFamily="34" charset="0"/>
              </a:defRPr>
            </a:lvl4pPr>
            <a:lvl5pPr marL="1828800" indent="0" algn="l" defTabSz="914400" rtl="0" eaLnBrk="1" latinLnBrk="0" hangingPunct="1">
              <a:lnSpc>
                <a:spcPct val="95000"/>
              </a:lnSpc>
              <a:spcBef>
                <a:spcPts val="600"/>
              </a:spcBef>
              <a:buClr>
                <a:schemeClr val="bg2"/>
              </a:buClr>
              <a:buFont typeface="Arial" pitchFamily="34" charset="0"/>
              <a:buNone/>
              <a:defRPr sz="900" kern="1200" baseline="0">
                <a:solidFill>
                  <a:schemeClr val="tx1"/>
                </a:solidFill>
                <a:latin typeface="Verdana" pitchFamily="34" charset="0"/>
                <a:ea typeface="Verdana" pitchFamily="34" charset="0"/>
                <a:cs typeface="Verdana" pitchFamily="34" charset="0"/>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9pPr>
          </a:lstStyle>
          <a:p>
            <a:pPr algn="ctr"/>
            <a:r>
              <a:rPr lang="en-US" sz="1600"/>
              <a:t>Structure of PFOA</a:t>
            </a:r>
          </a:p>
        </p:txBody>
      </p:sp>
      <p:pic>
        <p:nvPicPr>
          <p:cNvPr id="10" name="Picture 9" descr="A diagram of a molecule&#10;&#10;Description automatically generated">
            <a:extLst>
              <a:ext uri="{FF2B5EF4-FFF2-40B4-BE49-F238E27FC236}">
                <a16:creationId xmlns:a16="http://schemas.microsoft.com/office/drawing/2014/main" id="{4BB7C71A-B2EE-CAB8-45A1-75B9CB303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2772178"/>
            <a:ext cx="6807201" cy="2282414"/>
          </a:xfrm>
          <a:prstGeom prst="rect">
            <a:avLst/>
          </a:prstGeom>
        </p:spPr>
      </p:pic>
    </p:spTree>
    <p:extLst>
      <p:ext uri="{BB962C8B-B14F-4D97-AF65-F5344CB8AC3E}">
        <p14:creationId xmlns:p14="http://schemas.microsoft.com/office/powerpoint/2010/main" val="277639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1DF7-80E1-8341-7136-EA779C98F843}"/>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03860AA5-EB4C-F13F-CDD7-C8A16F76079C}"/>
              </a:ext>
            </a:extLst>
          </p:cNvPr>
          <p:cNvSpPr>
            <a:spLocks noGrp="1"/>
          </p:cNvSpPr>
          <p:nvPr>
            <p:ph idx="1"/>
          </p:nvPr>
        </p:nvSpPr>
        <p:spPr>
          <a:xfrm>
            <a:off x="609600" y="1524000"/>
            <a:ext cx="5106521" cy="4648200"/>
          </a:xfrm>
        </p:spPr>
        <p:txBody>
          <a:bodyPr/>
          <a:lstStyle/>
          <a:p>
            <a:r>
              <a:rPr lang="en-US"/>
              <a:t>Other treatment methods</a:t>
            </a:r>
          </a:p>
          <a:p>
            <a:pPr lvl="1"/>
            <a:r>
              <a:rPr lang="en-US"/>
              <a:t>E.g., hydrothermal liquefaction</a:t>
            </a:r>
          </a:p>
          <a:p>
            <a:r>
              <a:rPr lang="en-US"/>
              <a:t>Varying initial conditions</a:t>
            </a:r>
          </a:p>
          <a:p>
            <a:r>
              <a:rPr lang="en-US"/>
              <a:t>Different PFAS</a:t>
            </a:r>
          </a:p>
          <a:p>
            <a:endParaRPr lang="en-US"/>
          </a:p>
          <a:p>
            <a:r>
              <a:rPr lang="en-US"/>
              <a:t>Further model improvements</a:t>
            </a:r>
          </a:p>
          <a:p>
            <a:pPr lvl="1"/>
            <a:r>
              <a:rPr lang="en-US"/>
              <a:t>More data, more diverse molecules</a:t>
            </a:r>
          </a:p>
          <a:p>
            <a:pPr lvl="1"/>
            <a:r>
              <a:rPr lang="en-US"/>
              <a:t>Architecture exploration</a:t>
            </a:r>
          </a:p>
        </p:txBody>
      </p:sp>
      <p:sp>
        <p:nvSpPr>
          <p:cNvPr id="4" name="Footer Placeholder 3">
            <a:extLst>
              <a:ext uri="{FF2B5EF4-FFF2-40B4-BE49-F238E27FC236}">
                <a16:creationId xmlns:a16="http://schemas.microsoft.com/office/drawing/2014/main" id="{A91AA62C-D282-01DA-DBA1-AD19C9B60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B968D-4C31-42D0-612B-AD47D276BBDB}"/>
              </a:ext>
            </a:extLst>
          </p:cNvPr>
          <p:cNvSpPr>
            <a:spLocks noGrp="1"/>
          </p:cNvSpPr>
          <p:nvPr>
            <p:ph type="sldNum" sz="quarter" idx="12"/>
          </p:nvPr>
        </p:nvSpPr>
        <p:spPr/>
        <p:txBody>
          <a:bodyPr/>
          <a:lstStyle/>
          <a:p>
            <a:fld id="{963B0023-0CED-47F7-85AE-654F0B232C29}" type="slidenum">
              <a:rPr lang="en-US" smtClean="0"/>
              <a:pPr/>
              <a:t>20</a:t>
            </a:fld>
            <a:endParaRPr lang="en-US"/>
          </a:p>
        </p:txBody>
      </p:sp>
      <p:pic>
        <p:nvPicPr>
          <p:cNvPr id="7" name="Graphic 6" descr="Chemicals outline">
            <a:extLst>
              <a:ext uri="{FF2B5EF4-FFF2-40B4-BE49-F238E27FC236}">
                <a16:creationId xmlns:a16="http://schemas.microsoft.com/office/drawing/2014/main" id="{157A701C-AA79-2470-6071-05528E546E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153938">
            <a:off x="5778469" y="1749562"/>
            <a:ext cx="1237968" cy="1237968"/>
          </a:xfrm>
          <a:prstGeom prst="rect">
            <a:avLst/>
          </a:prstGeom>
        </p:spPr>
      </p:pic>
      <p:pic>
        <p:nvPicPr>
          <p:cNvPr id="9" name="Graphic 8" descr="Add with solid fill">
            <a:extLst>
              <a:ext uri="{FF2B5EF4-FFF2-40B4-BE49-F238E27FC236}">
                <a16:creationId xmlns:a16="http://schemas.microsoft.com/office/drawing/2014/main" id="{98DCF3A5-D425-4942-BE1C-2ED56F9819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785" y="2047591"/>
            <a:ext cx="676029" cy="676029"/>
          </a:xfrm>
          <a:prstGeom prst="rect">
            <a:avLst/>
          </a:prstGeom>
        </p:spPr>
      </p:pic>
      <p:pic>
        <p:nvPicPr>
          <p:cNvPr id="10" name="Graphic 9" descr="Add with solid fill">
            <a:extLst>
              <a:ext uri="{FF2B5EF4-FFF2-40B4-BE49-F238E27FC236}">
                <a16:creationId xmlns:a16="http://schemas.microsoft.com/office/drawing/2014/main" id="{35E464E2-0C21-DA55-05FE-60B55530B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785" y="4391319"/>
            <a:ext cx="676029" cy="676029"/>
          </a:xfrm>
          <a:prstGeom prst="rect">
            <a:avLst/>
          </a:prstGeom>
        </p:spPr>
      </p:pic>
      <p:pic>
        <p:nvPicPr>
          <p:cNvPr id="12" name="Graphic 11" descr="Server with solid fill">
            <a:extLst>
              <a:ext uri="{FF2B5EF4-FFF2-40B4-BE49-F238E27FC236}">
                <a16:creationId xmlns:a16="http://schemas.microsoft.com/office/drawing/2014/main" id="{CAEF8D8D-63ED-276E-A0B7-C67B56FA46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0253" y="4272133"/>
            <a:ext cx="914400" cy="914400"/>
          </a:xfrm>
          <a:prstGeom prst="rect">
            <a:avLst/>
          </a:prstGeom>
        </p:spPr>
      </p:pic>
    </p:spTree>
    <p:extLst>
      <p:ext uri="{BB962C8B-B14F-4D97-AF65-F5344CB8AC3E}">
        <p14:creationId xmlns:p14="http://schemas.microsoft.com/office/powerpoint/2010/main" val="324944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F303-74DE-A9BB-EFE0-D6D79E6467AD}"/>
              </a:ext>
            </a:extLst>
          </p:cNvPr>
          <p:cNvSpPr>
            <a:spLocks noGrp="1"/>
          </p:cNvSpPr>
          <p:nvPr>
            <p:ph type="title"/>
          </p:nvPr>
        </p:nvSpPr>
        <p:spPr/>
        <p:txBody>
          <a:bodyPr/>
          <a:lstStyle/>
          <a:p>
            <a:r>
              <a:rPr lang="en-US"/>
              <a:t>Primary Products of Simulated Reactions</a:t>
            </a:r>
          </a:p>
        </p:txBody>
      </p:sp>
      <p:graphicFrame>
        <p:nvGraphicFramePr>
          <p:cNvPr id="288" name="Table 288">
            <a:extLst>
              <a:ext uri="{FF2B5EF4-FFF2-40B4-BE49-F238E27FC236}">
                <a16:creationId xmlns:a16="http://schemas.microsoft.com/office/drawing/2014/main" id="{48E5EBBA-74C8-C0E9-7AFE-3D50C59174EA}"/>
              </a:ext>
            </a:extLst>
          </p:cNvPr>
          <p:cNvGraphicFramePr>
            <a:graphicFrameLocks noGrp="1"/>
          </p:cNvGraphicFramePr>
          <p:nvPr>
            <p:ph idx="1"/>
            <p:extLst>
              <p:ext uri="{D42A27DB-BD31-4B8C-83A1-F6EECF244321}">
                <p14:modId xmlns:p14="http://schemas.microsoft.com/office/powerpoint/2010/main" val="2169277769"/>
              </p:ext>
            </p:extLst>
          </p:nvPr>
        </p:nvGraphicFramePr>
        <p:xfrm>
          <a:off x="609600" y="1524000"/>
          <a:ext cx="10972800" cy="256032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310116178"/>
                    </a:ext>
                  </a:extLst>
                </a:gridCol>
                <a:gridCol w="2194560">
                  <a:extLst>
                    <a:ext uri="{9D8B030D-6E8A-4147-A177-3AD203B41FA5}">
                      <a16:colId xmlns:a16="http://schemas.microsoft.com/office/drawing/2014/main" val="273190655"/>
                    </a:ext>
                  </a:extLst>
                </a:gridCol>
                <a:gridCol w="2194560">
                  <a:extLst>
                    <a:ext uri="{9D8B030D-6E8A-4147-A177-3AD203B41FA5}">
                      <a16:colId xmlns:a16="http://schemas.microsoft.com/office/drawing/2014/main" val="3063515065"/>
                    </a:ext>
                  </a:extLst>
                </a:gridCol>
                <a:gridCol w="2194560">
                  <a:extLst>
                    <a:ext uri="{9D8B030D-6E8A-4147-A177-3AD203B41FA5}">
                      <a16:colId xmlns:a16="http://schemas.microsoft.com/office/drawing/2014/main" val="1185783634"/>
                    </a:ext>
                  </a:extLst>
                </a:gridCol>
                <a:gridCol w="2194560">
                  <a:extLst>
                    <a:ext uri="{9D8B030D-6E8A-4147-A177-3AD203B41FA5}">
                      <a16:colId xmlns:a16="http://schemas.microsoft.com/office/drawing/2014/main" val="2148035538"/>
                    </a:ext>
                  </a:extLst>
                </a:gridCol>
              </a:tblGrid>
              <a:tr h="370840">
                <a:tc>
                  <a:txBody>
                    <a:bodyPr/>
                    <a:lstStyle/>
                    <a:p>
                      <a:r>
                        <a:rPr lang="en-US"/>
                        <a:t>Reaction</a:t>
                      </a:r>
                    </a:p>
                  </a:txBody>
                  <a:tcPr/>
                </a:tc>
                <a:tc>
                  <a:txBody>
                    <a:bodyPr/>
                    <a:lstStyle/>
                    <a:p>
                      <a:r>
                        <a:rPr lang="en-US"/>
                        <a:t>Total Species</a:t>
                      </a:r>
                    </a:p>
                  </a:txBody>
                  <a:tcPr/>
                </a:tc>
                <a:tc gridSpan="3">
                  <a:txBody>
                    <a:bodyPr/>
                    <a:lstStyle/>
                    <a:p>
                      <a:pPr algn="ctr"/>
                      <a:r>
                        <a:rPr lang="en-US"/>
                        <a:t>Primary Products</a:t>
                      </a:r>
                      <a:br>
                        <a:rPr lang="en-US"/>
                      </a:br>
                      <a:r>
                        <a:rPr lang="en-US"/>
                        <a:t>(molar fraction)*</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4305702"/>
                  </a:ext>
                </a:extLst>
              </a:tr>
              <a:tr h="370840">
                <a:tc>
                  <a:txBody>
                    <a:bodyPr/>
                    <a:lstStyle/>
                    <a:p>
                      <a:r>
                        <a:rPr lang="en-US"/>
                        <a:t>Oxidative</a:t>
                      </a:r>
                    </a:p>
                  </a:txBody>
                  <a:tcPr/>
                </a:tc>
                <a:tc>
                  <a:txBody>
                    <a:bodyPr/>
                    <a:lstStyle/>
                    <a:p>
                      <a:r>
                        <a:rPr lang="en-US"/>
                        <a:t>102</a:t>
                      </a:r>
                    </a:p>
                  </a:txBody>
                  <a:tcPr/>
                </a:tc>
                <a:tc>
                  <a:txBody>
                    <a:bodyPr/>
                    <a:lstStyle/>
                    <a:p>
                      <a:r>
                        <a:rPr lang="en-US"/>
                        <a:t>CF</a:t>
                      </a:r>
                      <a:r>
                        <a:rPr lang="en-US" baseline="-25000"/>
                        <a:t>2</a:t>
                      </a:r>
                      <a:r>
                        <a:rPr lang="en-US" baseline="0"/>
                        <a:t>O</a:t>
                      </a:r>
                      <a:br>
                        <a:rPr lang="en-US" baseline="0"/>
                      </a:br>
                      <a:r>
                        <a:rPr lang="en-US" baseline="0"/>
                        <a:t>(.41)</a:t>
                      </a:r>
                      <a:endParaRPr lang="en-US"/>
                    </a:p>
                  </a:txBody>
                  <a:tcPr/>
                </a:tc>
                <a:tc>
                  <a:txBody>
                    <a:bodyPr/>
                    <a:lstStyle/>
                    <a:p>
                      <a:r>
                        <a:rPr lang="en-US"/>
                        <a:t>C</a:t>
                      </a:r>
                      <a:r>
                        <a:rPr lang="en-US" baseline="-25000"/>
                        <a:t>2</a:t>
                      </a:r>
                      <a:r>
                        <a:rPr lang="en-US" baseline="0"/>
                        <a:t>F</a:t>
                      </a:r>
                      <a:r>
                        <a:rPr lang="en-US" baseline="-25000"/>
                        <a:t>4</a:t>
                      </a:r>
                      <a:br>
                        <a:rPr lang="en-US" baseline="0"/>
                      </a:br>
                      <a:r>
                        <a:rPr lang="en-US" baseline="0"/>
                        <a:t>(.16)</a:t>
                      </a:r>
                      <a:endParaRPr lang="en-US"/>
                    </a:p>
                  </a:txBody>
                  <a:tcPr/>
                </a:tc>
                <a:tc>
                  <a:txBody>
                    <a:bodyPr/>
                    <a:lstStyle/>
                    <a:p>
                      <a:r>
                        <a:rPr lang="en-US"/>
                        <a:t>CO</a:t>
                      </a:r>
                      <a:r>
                        <a:rPr lang="en-US" baseline="-25000"/>
                        <a:t>2</a:t>
                      </a:r>
                      <a:br>
                        <a:rPr lang="en-US" baseline="0"/>
                      </a:br>
                      <a:r>
                        <a:rPr lang="en-US" baseline="0"/>
                        <a:t>(.14)</a:t>
                      </a:r>
                      <a:endParaRPr lang="en-US"/>
                    </a:p>
                  </a:txBody>
                  <a:tcPr/>
                </a:tc>
                <a:extLst>
                  <a:ext uri="{0D108BD9-81ED-4DB2-BD59-A6C34878D82A}">
                    <a16:rowId xmlns:a16="http://schemas.microsoft.com/office/drawing/2014/main" val="3573308446"/>
                  </a:ext>
                </a:extLst>
              </a:tr>
              <a:tr h="370840">
                <a:tc>
                  <a:txBody>
                    <a:bodyPr/>
                    <a:lstStyle/>
                    <a:p>
                      <a:r>
                        <a:rPr lang="en-US"/>
                        <a:t>Reductive</a:t>
                      </a:r>
                    </a:p>
                  </a:txBody>
                  <a:tcPr/>
                </a:tc>
                <a:tc>
                  <a:txBody>
                    <a:bodyPr/>
                    <a:lstStyle/>
                    <a:p>
                      <a:r>
                        <a:rPr lang="en-US"/>
                        <a:t>76</a:t>
                      </a:r>
                    </a:p>
                  </a:txBody>
                  <a:tcPr/>
                </a:tc>
                <a:tc>
                  <a:txBody>
                    <a:bodyPr/>
                    <a:lstStyle/>
                    <a:p>
                      <a:r>
                        <a:rPr lang="en-US"/>
                        <a:t>C</a:t>
                      </a:r>
                      <a:r>
                        <a:rPr lang="en-US" baseline="-25000"/>
                        <a:t>2</a:t>
                      </a:r>
                      <a:r>
                        <a:rPr lang="en-US" baseline="0"/>
                        <a:t>H</a:t>
                      </a:r>
                      <a:r>
                        <a:rPr lang="en-US" baseline="-25000"/>
                        <a:t>2</a:t>
                      </a:r>
                      <a:r>
                        <a:rPr lang="en-US" baseline="0"/>
                        <a:t>F</a:t>
                      </a:r>
                      <a:r>
                        <a:rPr lang="en-US" baseline="-25000"/>
                        <a:t>4</a:t>
                      </a:r>
                      <a:br>
                        <a:rPr lang="en-US" baseline="0"/>
                      </a:br>
                      <a:r>
                        <a:rPr lang="en-US" baseline="0"/>
                        <a:t>(.28)</a:t>
                      </a:r>
                      <a:endParaRPr lang="en-US"/>
                    </a:p>
                  </a:txBody>
                  <a:tcPr/>
                </a:tc>
                <a:tc>
                  <a:txBody>
                    <a:bodyPr/>
                    <a:lstStyle/>
                    <a:p>
                      <a:r>
                        <a:rPr lang="en-US"/>
                        <a:t>C</a:t>
                      </a:r>
                      <a:r>
                        <a:rPr lang="en-US" baseline="0"/>
                        <a:t>O</a:t>
                      </a:r>
                      <a:r>
                        <a:rPr lang="en-US" baseline="-25000"/>
                        <a:t>2</a:t>
                      </a:r>
                      <a:br>
                        <a:rPr lang="en-US" baseline="0"/>
                      </a:br>
                      <a:r>
                        <a:rPr lang="en-US" baseline="0"/>
                        <a:t>(.15)</a:t>
                      </a:r>
                      <a:endParaRPr lang="en-US"/>
                    </a:p>
                  </a:txBody>
                  <a:tcPr/>
                </a:tc>
                <a:tc>
                  <a:txBody>
                    <a:bodyPr/>
                    <a:lstStyle/>
                    <a:p>
                      <a:r>
                        <a:rPr lang="en-US"/>
                        <a:t>CH</a:t>
                      </a:r>
                      <a:r>
                        <a:rPr lang="en-US" baseline="0"/>
                        <a:t>F</a:t>
                      </a:r>
                      <a:r>
                        <a:rPr lang="en-US" baseline="-25000"/>
                        <a:t>3</a:t>
                      </a:r>
                      <a:br>
                        <a:rPr lang="en-US" baseline="0"/>
                      </a:br>
                      <a:r>
                        <a:rPr lang="en-US" baseline="0"/>
                        <a:t>(.14)</a:t>
                      </a:r>
                      <a:endParaRPr lang="en-US"/>
                    </a:p>
                  </a:txBody>
                  <a:tcPr/>
                </a:tc>
                <a:extLst>
                  <a:ext uri="{0D108BD9-81ED-4DB2-BD59-A6C34878D82A}">
                    <a16:rowId xmlns:a16="http://schemas.microsoft.com/office/drawing/2014/main" val="2496306843"/>
                  </a:ext>
                </a:extLst>
              </a:tr>
              <a:tr h="370840">
                <a:tc>
                  <a:txBody>
                    <a:bodyPr/>
                    <a:lstStyle/>
                    <a:p>
                      <a:r>
                        <a:rPr lang="en-US"/>
                        <a:t>Inert</a:t>
                      </a:r>
                    </a:p>
                  </a:txBody>
                  <a:tcPr/>
                </a:tc>
                <a:tc>
                  <a:txBody>
                    <a:bodyPr/>
                    <a:lstStyle/>
                    <a:p>
                      <a:r>
                        <a:rPr lang="en-US"/>
                        <a:t>110</a:t>
                      </a:r>
                    </a:p>
                  </a:txBody>
                  <a:tcPr/>
                </a:tc>
                <a:tc>
                  <a:txBody>
                    <a:bodyPr/>
                    <a:lstStyle/>
                    <a:p>
                      <a:r>
                        <a:rPr lang="en-US"/>
                        <a:t>C</a:t>
                      </a:r>
                      <a:r>
                        <a:rPr lang="en-US" baseline="-25000"/>
                        <a:t>2</a:t>
                      </a:r>
                      <a:r>
                        <a:rPr lang="en-US" baseline="0"/>
                        <a:t>F</a:t>
                      </a:r>
                      <a:r>
                        <a:rPr lang="en-US" baseline="-25000"/>
                        <a:t>4</a:t>
                      </a:r>
                      <a:br>
                        <a:rPr lang="en-US" baseline="0"/>
                      </a:br>
                      <a:r>
                        <a:rPr lang="en-US" baseline="0"/>
                        <a:t>(.36)</a:t>
                      </a:r>
                      <a:endParaRPr lang="en-US"/>
                    </a:p>
                  </a:txBody>
                  <a:tcPr/>
                </a:tc>
                <a:tc>
                  <a:txBody>
                    <a:bodyPr/>
                    <a:lstStyle/>
                    <a:p>
                      <a:r>
                        <a:rPr lang="en-US"/>
                        <a:t>CO</a:t>
                      </a:r>
                      <a:r>
                        <a:rPr lang="en-US" baseline="-25000"/>
                        <a:t>2</a:t>
                      </a:r>
                      <a:br>
                        <a:rPr lang="en-US" baseline="0"/>
                      </a:br>
                      <a:r>
                        <a:rPr lang="en-US" baseline="0"/>
                        <a:t>(.19)</a:t>
                      </a:r>
                      <a:endParaRPr lang="en-US"/>
                    </a:p>
                  </a:txBody>
                  <a:tcPr/>
                </a:tc>
                <a:tc>
                  <a:txBody>
                    <a:bodyPr/>
                    <a:lstStyle/>
                    <a:p>
                      <a:r>
                        <a:rPr lang="en-US"/>
                        <a:t>C</a:t>
                      </a:r>
                      <a:r>
                        <a:rPr lang="en-US" baseline="-25000"/>
                        <a:t>2</a:t>
                      </a:r>
                      <a:r>
                        <a:rPr lang="en-US" baseline="0"/>
                        <a:t>HF</a:t>
                      </a:r>
                      <a:r>
                        <a:rPr lang="en-US" baseline="-25000"/>
                        <a:t>5</a:t>
                      </a:r>
                      <a:br>
                        <a:rPr lang="en-US" baseline="0"/>
                      </a:br>
                      <a:r>
                        <a:rPr lang="en-US" baseline="0"/>
                        <a:t>(.09)</a:t>
                      </a:r>
                      <a:endParaRPr lang="en-US"/>
                    </a:p>
                  </a:txBody>
                  <a:tcPr/>
                </a:tc>
                <a:extLst>
                  <a:ext uri="{0D108BD9-81ED-4DB2-BD59-A6C34878D82A}">
                    <a16:rowId xmlns:a16="http://schemas.microsoft.com/office/drawing/2014/main" val="592445511"/>
                  </a:ext>
                </a:extLst>
              </a:tr>
            </a:tbl>
          </a:graphicData>
        </a:graphic>
      </p:graphicFrame>
      <p:sp>
        <p:nvSpPr>
          <p:cNvPr id="4" name="Footer Placeholder 3">
            <a:extLst>
              <a:ext uri="{FF2B5EF4-FFF2-40B4-BE49-F238E27FC236}">
                <a16:creationId xmlns:a16="http://schemas.microsoft.com/office/drawing/2014/main" id="{3BF57F56-A893-F428-DDBB-173FB53467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69645-855C-B71B-A733-0CA880D012B7}"/>
              </a:ext>
            </a:extLst>
          </p:cNvPr>
          <p:cNvSpPr>
            <a:spLocks noGrp="1"/>
          </p:cNvSpPr>
          <p:nvPr>
            <p:ph type="sldNum" sz="quarter" idx="12"/>
          </p:nvPr>
        </p:nvSpPr>
        <p:spPr/>
        <p:txBody>
          <a:bodyPr/>
          <a:lstStyle/>
          <a:p>
            <a:fld id="{963B0023-0CED-47F7-85AE-654F0B232C29}" type="slidenum">
              <a:rPr lang="en-US" smtClean="0"/>
              <a:pPr/>
              <a:t>21</a:t>
            </a:fld>
            <a:endParaRPr lang="en-US"/>
          </a:p>
        </p:txBody>
      </p:sp>
      <p:pic>
        <p:nvPicPr>
          <p:cNvPr id="194" name="Picture 193" descr="A black letter with a dot&#10;&#10;Description automatically generated">
            <a:extLst>
              <a:ext uri="{FF2B5EF4-FFF2-40B4-BE49-F238E27FC236}">
                <a16:creationId xmlns:a16="http://schemas.microsoft.com/office/drawing/2014/main" id="{DAC6B6A0-06C5-4B29-A6EA-5DBF04E5A908}"/>
              </a:ext>
            </a:extLst>
          </p:cNvPr>
          <p:cNvPicPr>
            <a:picLocks noChangeAspect="1"/>
          </p:cNvPicPr>
          <p:nvPr/>
        </p:nvPicPr>
        <p:blipFill>
          <a:blip r:embed="rId3"/>
          <a:stretch>
            <a:fillRect/>
          </a:stretch>
        </p:blipFill>
        <p:spPr>
          <a:xfrm>
            <a:off x="28733617" y="14856849"/>
            <a:ext cx="714375" cy="676275"/>
          </a:xfrm>
          <a:prstGeom prst="rect">
            <a:avLst/>
          </a:prstGeom>
        </p:spPr>
      </p:pic>
      <p:pic>
        <p:nvPicPr>
          <p:cNvPr id="195" name="Picture 194" descr="A diagram of a crossword&#10;&#10;Description automatically generated">
            <a:extLst>
              <a:ext uri="{FF2B5EF4-FFF2-40B4-BE49-F238E27FC236}">
                <a16:creationId xmlns:a16="http://schemas.microsoft.com/office/drawing/2014/main" id="{E92CC436-6A6E-3D0A-3216-4F7EC3545422}"/>
              </a:ext>
            </a:extLst>
          </p:cNvPr>
          <p:cNvPicPr>
            <a:picLocks noChangeAspect="1"/>
          </p:cNvPicPr>
          <p:nvPr/>
        </p:nvPicPr>
        <p:blipFill>
          <a:blip r:embed="rId4"/>
          <a:stretch>
            <a:fillRect/>
          </a:stretch>
        </p:blipFill>
        <p:spPr>
          <a:xfrm>
            <a:off x="27790226" y="13888030"/>
            <a:ext cx="2168422" cy="853094"/>
          </a:xfrm>
          <a:prstGeom prst="rect">
            <a:avLst/>
          </a:prstGeom>
        </p:spPr>
      </p:pic>
      <p:pic>
        <p:nvPicPr>
          <p:cNvPr id="196" name="Picture 195" descr="A diagram of a molecule&#10;&#10;Description automatically generated">
            <a:extLst>
              <a:ext uri="{FF2B5EF4-FFF2-40B4-BE49-F238E27FC236}">
                <a16:creationId xmlns:a16="http://schemas.microsoft.com/office/drawing/2014/main" id="{1BED66C4-8FA6-512E-3759-4597635C64DA}"/>
              </a:ext>
            </a:extLst>
          </p:cNvPr>
          <p:cNvPicPr>
            <a:picLocks noChangeAspect="1"/>
          </p:cNvPicPr>
          <p:nvPr/>
        </p:nvPicPr>
        <p:blipFill>
          <a:blip r:embed="rId5"/>
          <a:stretch>
            <a:fillRect/>
          </a:stretch>
        </p:blipFill>
        <p:spPr>
          <a:xfrm>
            <a:off x="30874960" y="13957845"/>
            <a:ext cx="989279" cy="951682"/>
          </a:xfrm>
          <a:prstGeom prst="rect">
            <a:avLst/>
          </a:prstGeom>
        </p:spPr>
      </p:pic>
      <p:pic>
        <p:nvPicPr>
          <p:cNvPr id="197" name="Picture 196" descr="A diagram of a cross with letters&#10;&#10;Description automatically generated">
            <a:extLst>
              <a:ext uri="{FF2B5EF4-FFF2-40B4-BE49-F238E27FC236}">
                <a16:creationId xmlns:a16="http://schemas.microsoft.com/office/drawing/2014/main" id="{DA09DF98-FE6D-3BBD-A26F-C457A2F2CA44}"/>
              </a:ext>
            </a:extLst>
          </p:cNvPr>
          <p:cNvPicPr>
            <a:picLocks noChangeAspect="1"/>
          </p:cNvPicPr>
          <p:nvPr/>
        </p:nvPicPr>
        <p:blipFill>
          <a:blip r:embed="rId6"/>
          <a:stretch>
            <a:fillRect/>
          </a:stretch>
        </p:blipFill>
        <p:spPr>
          <a:xfrm>
            <a:off x="25716194" y="5480385"/>
            <a:ext cx="3847218" cy="1113785"/>
          </a:xfrm>
          <a:prstGeom prst="rect">
            <a:avLst/>
          </a:prstGeom>
          <a:ln w="76200">
            <a:solidFill>
              <a:srgbClr val="C0504D">
                <a:lumMod val="75000"/>
              </a:srgbClr>
            </a:solidFill>
          </a:ln>
        </p:spPr>
      </p:pic>
      <p:pic>
        <p:nvPicPr>
          <p:cNvPr id="198" name="Picture 197" descr="A black and blue lines with letters on it&#10;&#10;Description automatically generated">
            <a:extLst>
              <a:ext uri="{FF2B5EF4-FFF2-40B4-BE49-F238E27FC236}">
                <a16:creationId xmlns:a16="http://schemas.microsoft.com/office/drawing/2014/main" id="{9E59BFA5-8870-2F91-6091-153AFF30E119}"/>
              </a:ext>
            </a:extLst>
          </p:cNvPr>
          <p:cNvPicPr>
            <a:picLocks noChangeAspect="1"/>
          </p:cNvPicPr>
          <p:nvPr/>
        </p:nvPicPr>
        <p:blipFill>
          <a:blip r:embed="rId7"/>
          <a:stretch>
            <a:fillRect/>
          </a:stretch>
        </p:blipFill>
        <p:spPr>
          <a:xfrm>
            <a:off x="27596099" y="6901346"/>
            <a:ext cx="2185293" cy="997288"/>
          </a:xfrm>
          <a:prstGeom prst="rect">
            <a:avLst/>
          </a:prstGeom>
          <a:ln w="38100">
            <a:solidFill>
              <a:srgbClr val="C0504D">
                <a:lumMod val="40000"/>
                <a:lumOff val="60000"/>
              </a:srgbClr>
            </a:solidFill>
          </a:ln>
        </p:spPr>
      </p:pic>
      <p:pic>
        <p:nvPicPr>
          <p:cNvPr id="199" name="Picture 198" descr="A diagram of a chemical structure&#10;&#10;Description automatically generated">
            <a:extLst>
              <a:ext uri="{FF2B5EF4-FFF2-40B4-BE49-F238E27FC236}">
                <a16:creationId xmlns:a16="http://schemas.microsoft.com/office/drawing/2014/main" id="{32EAAC22-0824-A694-C109-A5721CD198C6}"/>
              </a:ext>
            </a:extLst>
          </p:cNvPr>
          <p:cNvPicPr>
            <a:picLocks noChangeAspect="1"/>
          </p:cNvPicPr>
          <p:nvPr/>
        </p:nvPicPr>
        <p:blipFill>
          <a:blip r:embed="rId8"/>
          <a:stretch>
            <a:fillRect/>
          </a:stretch>
        </p:blipFill>
        <p:spPr>
          <a:xfrm>
            <a:off x="25742299" y="6868287"/>
            <a:ext cx="1624798" cy="1111238"/>
          </a:xfrm>
          <a:prstGeom prst="rect">
            <a:avLst/>
          </a:prstGeom>
          <a:ln w="38100">
            <a:solidFill>
              <a:srgbClr val="C0504D">
                <a:lumMod val="40000"/>
                <a:lumOff val="60000"/>
              </a:srgbClr>
            </a:solidFill>
          </a:ln>
        </p:spPr>
      </p:pic>
      <p:pic>
        <p:nvPicPr>
          <p:cNvPr id="200" name="Picture 199" descr="A diagram of a crossword&#10;&#10;Description automatically generated">
            <a:extLst>
              <a:ext uri="{FF2B5EF4-FFF2-40B4-BE49-F238E27FC236}">
                <a16:creationId xmlns:a16="http://schemas.microsoft.com/office/drawing/2014/main" id="{C8272C1E-0F37-668E-728E-006329616D45}"/>
              </a:ext>
            </a:extLst>
          </p:cNvPr>
          <p:cNvPicPr>
            <a:picLocks noChangeAspect="1"/>
          </p:cNvPicPr>
          <p:nvPr/>
        </p:nvPicPr>
        <p:blipFill>
          <a:blip r:embed="rId9"/>
          <a:stretch>
            <a:fillRect/>
          </a:stretch>
        </p:blipFill>
        <p:spPr>
          <a:xfrm>
            <a:off x="22096941" y="5599712"/>
            <a:ext cx="3371555" cy="1035839"/>
          </a:xfrm>
          <a:prstGeom prst="rect">
            <a:avLst/>
          </a:prstGeom>
          <a:ln w="38100">
            <a:solidFill>
              <a:srgbClr val="C0504D">
                <a:lumMod val="40000"/>
                <a:lumOff val="60000"/>
              </a:srgbClr>
            </a:solidFill>
          </a:ln>
        </p:spPr>
      </p:pic>
      <p:pic>
        <p:nvPicPr>
          <p:cNvPr id="201" name="Picture 200" descr="A black letter with a dot&#10;&#10;Description automatically generated">
            <a:extLst>
              <a:ext uri="{FF2B5EF4-FFF2-40B4-BE49-F238E27FC236}">
                <a16:creationId xmlns:a16="http://schemas.microsoft.com/office/drawing/2014/main" id="{C69846C7-F03A-A283-2E62-5610D1699D92}"/>
              </a:ext>
            </a:extLst>
          </p:cNvPr>
          <p:cNvPicPr>
            <a:picLocks noChangeAspect="1"/>
          </p:cNvPicPr>
          <p:nvPr/>
        </p:nvPicPr>
        <p:blipFill>
          <a:blip r:embed="rId3"/>
          <a:stretch>
            <a:fillRect/>
          </a:stretch>
        </p:blipFill>
        <p:spPr>
          <a:xfrm>
            <a:off x="30334554" y="8690013"/>
            <a:ext cx="462879" cy="438192"/>
          </a:xfrm>
          <a:prstGeom prst="rect">
            <a:avLst/>
          </a:prstGeom>
          <a:ln w="38100">
            <a:solidFill>
              <a:srgbClr val="C0504D">
                <a:lumMod val="40000"/>
                <a:lumOff val="60000"/>
              </a:srgbClr>
            </a:solidFill>
          </a:ln>
        </p:spPr>
      </p:pic>
      <p:pic>
        <p:nvPicPr>
          <p:cNvPr id="202" name="Picture 201" descr="A red letter on a white background&#10;&#10;Description automatically generated">
            <a:extLst>
              <a:ext uri="{FF2B5EF4-FFF2-40B4-BE49-F238E27FC236}">
                <a16:creationId xmlns:a16="http://schemas.microsoft.com/office/drawing/2014/main" id="{9F1DD4DE-7507-ED60-23F8-287BC0CD5AF5}"/>
              </a:ext>
            </a:extLst>
          </p:cNvPr>
          <p:cNvPicPr>
            <a:picLocks noChangeAspect="1"/>
          </p:cNvPicPr>
          <p:nvPr/>
        </p:nvPicPr>
        <p:blipFill>
          <a:blip r:embed="rId10"/>
          <a:stretch>
            <a:fillRect/>
          </a:stretch>
        </p:blipFill>
        <p:spPr>
          <a:xfrm>
            <a:off x="28946923" y="10877421"/>
            <a:ext cx="725061" cy="481235"/>
          </a:xfrm>
          <a:prstGeom prst="rect">
            <a:avLst/>
          </a:prstGeom>
          <a:ln w="38100">
            <a:solidFill>
              <a:srgbClr val="C0504D">
                <a:lumMod val="40000"/>
                <a:lumOff val="60000"/>
              </a:srgbClr>
            </a:solidFill>
          </a:ln>
        </p:spPr>
      </p:pic>
      <p:pic>
        <p:nvPicPr>
          <p:cNvPr id="203" name="Picture 202" descr="A diagram of a diagram&#10;&#10;Description automatically generated">
            <a:extLst>
              <a:ext uri="{FF2B5EF4-FFF2-40B4-BE49-F238E27FC236}">
                <a16:creationId xmlns:a16="http://schemas.microsoft.com/office/drawing/2014/main" id="{E5C6ED34-FCB0-DDB1-52BE-87C5D0244CD0}"/>
              </a:ext>
            </a:extLst>
          </p:cNvPr>
          <p:cNvPicPr>
            <a:picLocks noChangeAspect="1"/>
          </p:cNvPicPr>
          <p:nvPr/>
        </p:nvPicPr>
        <p:blipFill>
          <a:blip r:embed="rId11"/>
          <a:stretch>
            <a:fillRect/>
          </a:stretch>
        </p:blipFill>
        <p:spPr>
          <a:xfrm>
            <a:off x="22314769" y="6916424"/>
            <a:ext cx="3026831" cy="1057839"/>
          </a:xfrm>
          <a:prstGeom prst="rect">
            <a:avLst/>
          </a:prstGeom>
          <a:ln w="38100">
            <a:solidFill>
              <a:srgbClr val="C0504D">
                <a:lumMod val="40000"/>
                <a:lumOff val="60000"/>
              </a:srgbClr>
            </a:solidFill>
          </a:ln>
        </p:spPr>
      </p:pic>
      <p:pic>
        <p:nvPicPr>
          <p:cNvPr id="204" name="Picture 203" descr="A diagram of a crossword&#10;&#10;Description automatically generated">
            <a:extLst>
              <a:ext uri="{FF2B5EF4-FFF2-40B4-BE49-F238E27FC236}">
                <a16:creationId xmlns:a16="http://schemas.microsoft.com/office/drawing/2014/main" id="{D4F25596-7522-CD23-9F36-9D67AA8EEDFD}"/>
              </a:ext>
            </a:extLst>
          </p:cNvPr>
          <p:cNvPicPr>
            <a:picLocks noChangeAspect="1"/>
          </p:cNvPicPr>
          <p:nvPr/>
        </p:nvPicPr>
        <p:blipFill>
          <a:blip r:embed="rId12"/>
          <a:stretch>
            <a:fillRect/>
          </a:stretch>
        </p:blipFill>
        <p:spPr>
          <a:xfrm>
            <a:off x="23409359" y="9688267"/>
            <a:ext cx="1921996" cy="1041945"/>
          </a:xfrm>
          <a:prstGeom prst="rect">
            <a:avLst/>
          </a:prstGeom>
          <a:ln w="38100">
            <a:solidFill>
              <a:srgbClr val="C0504D">
                <a:lumMod val="40000"/>
                <a:lumOff val="60000"/>
              </a:srgbClr>
            </a:solidFill>
          </a:ln>
        </p:spPr>
      </p:pic>
      <p:pic>
        <p:nvPicPr>
          <p:cNvPr id="205" name="Picture 204" descr="A diagram of a fish&#10;&#10;Description automatically generated">
            <a:extLst>
              <a:ext uri="{FF2B5EF4-FFF2-40B4-BE49-F238E27FC236}">
                <a16:creationId xmlns:a16="http://schemas.microsoft.com/office/drawing/2014/main" id="{E5046151-5286-7D70-3F16-9747141D6985}"/>
              </a:ext>
            </a:extLst>
          </p:cNvPr>
          <p:cNvPicPr>
            <a:picLocks noChangeAspect="1"/>
          </p:cNvPicPr>
          <p:nvPr/>
        </p:nvPicPr>
        <p:blipFill>
          <a:blip r:embed="rId13"/>
          <a:stretch>
            <a:fillRect/>
          </a:stretch>
        </p:blipFill>
        <p:spPr>
          <a:xfrm>
            <a:off x="28617637" y="8275517"/>
            <a:ext cx="1573564" cy="1064595"/>
          </a:xfrm>
          <a:prstGeom prst="rect">
            <a:avLst/>
          </a:prstGeom>
          <a:ln w="38100">
            <a:solidFill>
              <a:srgbClr val="C0504D">
                <a:lumMod val="40000"/>
                <a:lumOff val="60000"/>
              </a:srgbClr>
            </a:solidFill>
          </a:ln>
        </p:spPr>
      </p:pic>
      <p:pic>
        <p:nvPicPr>
          <p:cNvPr id="206" name="Picture 205" descr="A black letter with wings&#10;&#10;Description automatically generated">
            <a:extLst>
              <a:ext uri="{FF2B5EF4-FFF2-40B4-BE49-F238E27FC236}">
                <a16:creationId xmlns:a16="http://schemas.microsoft.com/office/drawing/2014/main" id="{F3528678-1E8A-3555-3C65-082EC5007FC5}"/>
              </a:ext>
            </a:extLst>
          </p:cNvPr>
          <p:cNvPicPr>
            <a:picLocks noChangeAspect="1"/>
          </p:cNvPicPr>
          <p:nvPr/>
        </p:nvPicPr>
        <p:blipFill>
          <a:blip r:embed="rId14"/>
          <a:stretch>
            <a:fillRect/>
          </a:stretch>
        </p:blipFill>
        <p:spPr>
          <a:xfrm>
            <a:off x="22087162" y="9863833"/>
            <a:ext cx="1188178" cy="615119"/>
          </a:xfrm>
          <a:prstGeom prst="rect">
            <a:avLst/>
          </a:prstGeom>
          <a:ln w="38100">
            <a:solidFill>
              <a:srgbClr val="C0504D">
                <a:lumMod val="40000"/>
                <a:lumOff val="60000"/>
              </a:srgbClr>
            </a:solidFill>
          </a:ln>
        </p:spPr>
      </p:pic>
      <p:pic>
        <p:nvPicPr>
          <p:cNvPr id="207" name="Picture 206" descr="A red number and number on a white background&#10;&#10;Description automatically generated">
            <a:extLst>
              <a:ext uri="{FF2B5EF4-FFF2-40B4-BE49-F238E27FC236}">
                <a16:creationId xmlns:a16="http://schemas.microsoft.com/office/drawing/2014/main" id="{D08EF8A5-23D7-9752-5D8C-D9B129A6164F}"/>
              </a:ext>
            </a:extLst>
          </p:cNvPr>
          <p:cNvPicPr>
            <a:picLocks noChangeAspect="1"/>
          </p:cNvPicPr>
          <p:nvPr/>
        </p:nvPicPr>
        <p:blipFill>
          <a:blip r:embed="rId15"/>
          <a:stretch>
            <a:fillRect/>
          </a:stretch>
        </p:blipFill>
        <p:spPr>
          <a:xfrm>
            <a:off x="30944347" y="11501345"/>
            <a:ext cx="595073" cy="485114"/>
          </a:xfrm>
          <a:prstGeom prst="rect">
            <a:avLst/>
          </a:prstGeom>
          <a:ln w="76200">
            <a:solidFill>
              <a:srgbClr val="C0504D">
                <a:lumMod val="75000"/>
              </a:srgbClr>
            </a:solidFill>
          </a:ln>
        </p:spPr>
      </p:pic>
      <p:pic>
        <p:nvPicPr>
          <p:cNvPr id="208" name="Picture 207" descr="A diagram of a crossword&#10;&#10;Description automatically generated">
            <a:extLst>
              <a:ext uri="{FF2B5EF4-FFF2-40B4-BE49-F238E27FC236}">
                <a16:creationId xmlns:a16="http://schemas.microsoft.com/office/drawing/2014/main" id="{206CB72F-7F5A-8271-2918-C817E038C1DF}"/>
              </a:ext>
            </a:extLst>
          </p:cNvPr>
          <p:cNvPicPr>
            <a:picLocks noChangeAspect="1"/>
          </p:cNvPicPr>
          <p:nvPr/>
        </p:nvPicPr>
        <p:blipFill>
          <a:blip r:embed="rId4"/>
          <a:stretch>
            <a:fillRect/>
          </a:stretch>
        </p:blipFill>
        <p:spPr>
          <a:xfrm>
            <a:off x="29788401" y="5487096"/>
            <a:ext cx="2741059" cy="1078379"/>
          </a:xfrm>
          <a:prstGeom prst="rect">
            <a:avLst/>
          </a:prstGeom>
          <a:ln w="38100">
            <a:solidFill>
              <a:srgbClr val="C0504D">
                <a:lumMod val="40000"/>
                <a:lumOff val="60000"/>
              </a:srgbClr>
            </a:solidFill>
          </a:ln>
        </p:spPr>
      </p:pic>
      <p:pic>
        <p:nvPicPr>
          <p:cNvPr id="209" name="Picture 208" descr="A black and blue symbol with a person in the middle&#10;&#10;Description automatically generated">
            <a:extLst>
              <a:ext uri="{FF2B5EF4-FFF2-40B4-BE49-F238E27FC236}">
                <a16:creationId xmlns:a16="http://schemas.microsoft.com/office/drawing/2014/main" id="{26E88C7C-B596-C1DB-C93F-92FC94F9FCD1}"/>
              </a:ext>
            </a:extLst>
          </p:cNvPr>
          <p:cNvPicPr>
            <a:picLocks noChangeAspect="1"/>
          </p:cNvPicPr>
          <p:nvPr/>
        </p:nvPicPr>
        <p:blipFill>
          <a:blip r:embed="rId16"/>
          <a:stretch>
            <a:fillRect/>
          </a:stretch>
        </p:blipFill>
        <p:spPr>
          <a:xfrm>
            <a:off x="29055878" y="9573750"/>
            <a:ext cx="1012792" cy="993773"/>
          </a:xfrm>
          <a:prstGeom prst="rect">
            <a:avLst/>
          </a:prstGeom>
          <a:ln w="38100">
            <a:solidFill>
              <a:srgbClr val="C0504D">
                <a:lumMod val="40000"/>
                <a:lumOff val="60000"/>
              </a:srgbClr>
            </a:solidFill>
          </a:ln>
        </p:spPr>
      </p:pic>
      <p:pic>
        <p:nvPicPr>
          <p:cNvPr id="210" name="Picture 209" descr="A diagram of a molecule&#10;&#10;Description automatically generated">
            <a:extLst>
              <a:ext uri="{FF2B5EF4-FFF2-40B4-BE49-F238E27FC236}">
                <a16:creationId xmlns:a16="http://schemas.microsoft.com/office/drawing/2014/main" id="{86E38715-06C1-01EE-6165-591DAC14C67D}"/>
              </a:ext>
            </a:extLst>
          </p:cNvPr>
          <p:cNvPicPr>
            <a:picLocks noChangeAspect="1"/>
          </p:cNvPicPr>
          <p:nvPr/>
        </p:nvPicPr>
        <p:blipFill>
          <a:blip r:embed="rId5"/>
          <a:stretch>
            <a:fillRect/>
          </a:stretch>
        </p:blipFill>
        <p:spPr>
          <a:xfrm>
            <a:off x="30497197" y="6730988"/>
            <a:ext cx="1610545" cy="1549336"/>
          </a:xfrm>
          <a:prstGeom prst="rect">
            <a:avLst/>
          </a:prstGeom>
          <a:ln w="38100">
            <a:solidFill>
              <a:srgbClr val="C0504D">
                <a:lumMod val="40000"/>
                <a:lumOff val="60000"/>
              </a:srgbClr>
            </a:solidFill>
          </a:ln>
        </p:spPr>
      </p:pic>
      <p:pic>
        <p:nvPicPr>
          <p:cNvPr id="211" name="Picture 210" descr="A black and blue chemical structure&#10;&#10;Description automatically generated">
            <a:extLst>
              <a:ext uri="{FF2B5EF4-FFF2-40B4-BE49-F238E27FC236}">
                <a16:creationId xmlns:a16="http://schemas.microsoft.com/office/drawing/2014/main" id="{E64215B8-9321-6FBD-B601-2069C3B21135}"/>
              </a:ext>
            </a:extLst>
          </p:cNvPr>
          <p:cNvPicPr>
            <a:picLocks noChangeAspect="1"/>
          </p:cNvPicPr>
          <p:nvPr/>
        </p:nvPicPr>
        <p:blipFill>
          <a:blip r:embed="rId17"/>
          <a:stretch>
            <a:fillRect/>
          </a:stretch>
        </p:blipFill>
        <p:spPr>
          <a:xfrm>
            <a:off x="25670114" y="8443815"/>
            <a:ext cx="1078360" cy="1042112"/>
          </a:xfrm>
          <a:prstGeom prst="rect">
            <a:avLst/>
          </a:prstGeom>
          <a:ln w="38100">
            <a:solidFill>
              <a:srgbClr val="C0504D">
                <a:lumMod val="40000"/>
                <a:lumOff val="60000"/>
              </a:srgbClr>
            </a:solidFill>
          </a:ln>
        </p:spPr>
      </p:pic>
      <p:pic>
        <p:nvPicPr>
          <p:cNvPr id="212" name="Picture 211" descr="A black line with a dot&#10;&#10;Description automatically generated">
            <a:extLst>
              <a:ext uri="{FF2B5EF4-FFF2-40B4-BE49-F238E27FC236}">
                <a16:creationId xmlns:a16="http://schemas.microsoft.com/office/drawing/2014/main" id="{74843546-DE32-08D2-E158-AB8A19205CBA}"/>
              </a:ext>
            </a:extLst>
          </p:cNvPr>
          <p:cNvPicPr>
            <a:picLocks noChangeAspect="1"/>
          </p:cNvPicPr>
          <p:nvPr/>
        </p:nvPicPr>
        <p:blipFill>
          <a:blip r:embed="rId18"/>
          <a:stretch>
            <a:fillRect/>
          </a:stretch>
        </p:blipFill>
        <p:spPr>
          <a:xfrm>
            <a:off x="25034534" y="13019999"/>
            <a:ext cx="1218834" cy="646611"/>
          </a:xfrm>
          <a:prstGeom prst="rect">
            <a:avLst/>
          </a:prstGeom>
          <a:ln w="38100">
            <a:solidFill>
              <a:srgbClr val="C0504D">
                <a:lumMod val="40000"/>
                <a:lumOff val="60000"/>
              </a:srgbClr>
            </a:solidFill>
          </a:ln>
        </p:spPr>
      </p:pic>
      <p:pic>
        <p:nvPicPr>
          <p:cNvPr id="213" name="Picture 212" descr="A black and blue molecule&#10;&#10;Description automatically generated">
            <a:extLst>
              <a:ext uri="{FF2B5EF4-FFF2-40B4-BE49-F238E27FC236}">
                <a16:creationId xmlns:a16="http://schemas.microsoft.com/office/drawing/2014/main" id="{BDC306AA-216B-1032-9392-3F4B82803B38}"/>
              </a:ext>
            </a:extLst>
          </p:cNvPr>
          <p:cNvPicPr>
            <a:picLocks noChangeAspect="1"/>
          </p:cNvPicPr>
          <p:nvPr/>
        </p:nvPicPr>
        <p:blipFill>
          <a:blip r:embed="rId19"/>
          <a:stretch>
            <a:fillRect/>
          </a:stretch>
        </p:blipFill>
        <p:spPr>
          <a:xfrm>
            <a:off x="24157034" y="8438468"/>
            <a:ext cx="1081381" cy="1045032"/>
          </a:xfrm>
          <a:prstGeom prst="rect">
            <a:avLst/>
          </a:prstGeom>
          <a:ln w="38100">
            <a:solidFill>
              <a:srgbClr val="C0504D">
                <a:lumMod val="40000"/>
                <a:lumOff val="60000"/>
              </a:srgbClr>
            </a:solidFill>
          </a:ln>
        </p:spPr>
      </p:pic>
      <p:pic>
        <p:nvPicPr>
          <p:cNvPr id="214" name="Picture 213" descr="A diagram of a chemical structure&#10;&#10;Description automatically generated">
            <a:extLst>
              <a:ext uri="{FF2B5EF4-FFF2-40B4-BE49-F238E27FC236}">
                <a16:creationId xmlns:a16="http://schemas.microsoft.com/office/drawing/2014/main" id="{0AE79C1F-36A2-6C1D-C5F9-CFF6AF87B913}"/>
              </a:ext>
            </a:extLst>
          </p:cNvPr>
          <p:cNvPicPr>
            <a:picLocks noChangeAspect="1"/>
          </p:cNvPicPr>
          <p:nvPr/>
        </p:nvPicPr>
        <p:blipFill>
          <a:blip r:embed="rId20"/>
          <a:stretch>
            <a:fillRect/>
          </a:stretch>
        </p:blipFill>
        <p:spPr>
          <a:xfrm>
            <a:off x="25489696" y="10123824"/>
            <a:ext cx="1365319" cy="1067586"/>
          </a:xfrm>
          <a:prstGeom prst="rect">
            <a:avLst/>
          </a:prstGeom>
          <a:ln w="38100">
            <a:solidFill>
              <a:srgbClr val="C0504D">
                <a:lumMod val="40000"/>
                <a:lumOff val="60000"/>
              </a:srgbClr>
            </a:solidFill>
          </a:ln>
        </p:spPr>
      </p:pic>
      <p:pic>
        <p:nvPicPr>
          <p:cNvPr id="215" name="Picture 214" descr="A diagram of a chemical structure&#10;&#10;Description automatically generated">
            <a:extLst>
              <a:ext uri="{FF2B5EF4-FFF2-40B4-BE49-F238E27FC236}">
                <a16:creationId xmlns:a16="http://schemas.microsoft.com/office/drawing/2014/main" id="{6187297B-18C0-F320-EEF7-C9C23B3D6A5C}"/>
              </a:ext>
            </a:extLst>
          </p:cNvPr>
          <p:cNvPicPr>
            <a:picLocks noChangeAspect="1"/>
          </p:cNvPicPr>
          <p:nvPr/>
        </p:nvPicPr>
        <p:blipFill>
          <a:blip r:embed="rId21"/>
          <a:stretch>
            <a:fillRect/>
          </a:stretch>
        </p:blipFill>
        <p:spPr>
          <a:xfrm>
            <a:off x="22323244" y="8278843"/>
            <a:ext cx="1570539" cy="1199064"/>
          </a:xfrm>
          <a:prstGeom prst="rect">
            <a:avLst/>
          </a:prstGeom>
          <a:ln w="38100">
            <a:solidFill>
              <a:srgbClr val="C0504D">
                <a:lumMod val="40000"/>
                <a:lumOff val="60000"/>
              </a:srgbClr>
            </a:solidFill>
          </a:ln>
        </p:spPr>
      </p:pic>
      <p:pic>
        <p:nvPicPr>
          <p:cNvPr id="216" name="Picture 215" descr="A black and red chemical structure&#10;&#10;Description automatically generated">
            <a:extLst>
              <a:ext uri="{FF2B5EF4-FFF2-40B4-BE49-F238E27FC236}">
                <a16:creationId xmlns:a16="http://schemas.microsoft.com/office/drawing/2014/main" id="{DFE826DC-72A9-B4E7-BB3B-02C53D429500}"/>
              </a:ext>
            </a:extLst>
          </p:cNvPr>
          <p:cNvPicPr>
            <a:picLocks noChangeAspect="1"/>
          </p:cNvPicPr>
          <p:nvPr/>
        </p:nvPicPr>
        <p:blipFill>
          <a:blip r:embed="rId22"/>
          <a:stretch>
            <a:fillRect/>
          </a:stretch>
        </p:blipFill>
        <p:spPr>
          <a:xfrm>
            <a:off x="22492664" y="11444789"/>
            <a:ext cx="1236781" cy="1236781"/>
          </a:xfrm>
          <a:prstGeom prst="rect">
            <a:avLst/>
          </a:prstGeom>
          <a:ln w="38100">
            <a:solidFill>
              <a:srgbClr val="C0504D">
                <a:lumMod val="40000"/>
                <a:lumOff val="60000"/>
              </a:srgbClr>
            </a:solidFill>
          </a:ln>
        </p:spPr>
      </p:pic>
      <p:pic>
        <p:nvPicPr>
          <p:cNvPr id="217" name="Picture 216" descr="A diagram of a molecule&#10;&#10;Description automatically generated">
            <a:extLst>
              <a:ext uri="{FF2B5EF4-FFF2-40B4-BE49-F238E27FC236}">
                <a16:creationId xmlns:a16="http://schemas.microsoft.com/office/drawing/2014/main" id="{D4CDCF38-C345-A07A-D430-63A16D9F57B8}"/>
              </a:ext>
            </a:extLst>
          </p:cNvPr>
          <p:cNvPicPr>
            <a:picLocks noChangeAspect="1"/>
          </p:cNvPicPr>
          <p:nvPr/>
        </p:nvPicPr>
        <p:blipFill>
          <a:blip r:embed="rId23"/>
          <a:stretch>
            <a:fillRect/>
          </a:stretch>
        </p:blipFill>
        <p:spPr>
          <a:xfrm>
            <a:off x="30948375" y="8549273"/>
            <a:ext cx="1591530" cy="1531043"/>
          </a:xfrm>
          <a:prstGeom prst="rect">
            <a:avLst/>
          </a:prstGeom>
          <a:ln w="38100">
            <a:solidFill>
              <a:srgbClr val="C0504D">
                <a:lumMod val="40000"/>
                <a:lumOff val="60000"/>
              </a:srgbClr>
            </a:solidFill>
          </a:ln>
        </p:spPr>
      </p:pic>
      <p:pic>
        <p:nvPicPr>
          <p:cNvPr id="218" name="Picture 217" descr="A molecule of a chemical formula&#10;&#10;Description automatically generated">
            <a:extLst>
              <a:ext uri="{FF2B5EF4-FFF2-40B4-BE49-F238E27FC236}">
                <a16:creationId xmlns:a16="http://schemas.microsoft.com/office/drawing/2014/main" id="{E9DA6A1F-7A28-4085-9B9D-DC1C1B2447A8}"/>
              </a:ext>
            </a:extLst>
          </p:cNvPr>
          <p:cNvPicPr>
            <a:picLocks noChangeAspect="1"/>
          </p:cNvPicPr>
          <p:nvPr/>
        </p:nvPicPr>
        <p:blipFill>
          <a:blip r:embed="rId24"/>
          <a:stretch>
            <a:fillRect/>
          </a:stretch>
        </p:blipFill>
        <p:spPr>
          <a:xfrm>
            <a:off x="26748474" y="11655732"/>
            <a:ext cx="1352649" cy="914899"/>
          </a:xfrm>
          <a:prstGeom prst="rect">
            <a:avLst/>
          </a:prstGeom>
          <a:ln w="38100">
            <a:solidFill>
              <a:srgbClr val="C0504D">
                <a:lumMod val="40000"/>
                <a:lumOff val="60000"/>
              </a:srgbClr>
            </a:solidFill>
          </a:ln>
        </p:spPr>
      </p:pic>
      <p:pic>
        <p:nvPicPr>
          <p:cNvPr id="219" name="Picture 218" descr="A diagram of a chemical formula&#10;&#10;Description automatically generated">
            <a:extLst>
              <a:ext uri="{FF2B5EF4-FFF2-40B4-BE49-F238E27FC236}">
                <a16:creationId xmlns:a16="http://schemas.microsoft.com/office/drawing/2014/main" id="{511A6BCA-454D-091D-07C0-64ABE71AB435}"/>
              </a:ext>
            </a:extLst>
          </p:cNvPr>
          <p:cNvPicPr>
            <a:picLocks noChangeAspect="1"/>
          </p:cNvPicPr>
          <p:nvPr/>
        </p:nvPicPr>
        <p:blipFill>
          <a:blip r:embed="rId25"/>
          <a:stretch>
            <a:fillRect/>
          </a:stretch>
        </p:blipFill>
        <p:spPr>
          <a:xfrm>
            <a:off x="31322280" y="13777139"/>
            <a:ext cx="1118025" cy="1100488"/>
          </a:xfrm>
          <a:prstGeom prst="rect">
            <a:avLst/>
          </a:prstGeom>
          <a:ln w="38100">
            <a:solidFill>
              <a:srgbClr val="C0504D">
                <a:lumMod val="40000"/>
                <a:lumOff val="60000"/>
              </a:srgbClr>
            </a:solidFill>
          </a:ln>
        </p:spPr>
      </p:pic>
      <p:pic>
        <p:nvPicPr>
          <p:cNvPr id="220" name="Picture 219" descr="A diagram of a chemical structure&#10;&#10;Description automatically generated">
            <a:extLst>
              <a:ext uri="{FF2B5EF4-FFF2-40B4-BE49-F238E27FC236}">
                <a16:creationId xmlns:a16="http://schemas.microsoft.com/office/drawing/2014/main" id="{0B49F1D9-C094-3CD5-E6A2-1F7B4A954519}"/>
              </a:ext>
            </a:extLst>
          </p:cNvPr>
          <p:cNvPicPr>
            <a:picLocks noChangeAspect="1"/>
          </p:cNvPicPr>
          <p:nvPr/>
        </p:nvPicPr>
        <p:blipFill>
          <a:blip r:embed="rId26"/>
          <a:stretch>
            <a:fillRect/>
          </a:stretch>
        </p:blipFill>
        <p:spPr>
          <a:xfrm>
            <a:off x="24974695" y="11529425"/>
            <a:ext cx="1326504" cy="1109840"/>
          </a:xfrm>
          <a:prstGeom prst="rect">
            <a:avLst/>
          </a:prstGeom>
          <a:ln w="38100">
            <a:solidFill>
              <a:srgbClr val="C0504D">
                <a:lumMod val="40000"/>
                <a:lumOff val="60000"/>
              </a:srgbClr>
            </a:solidFill>
          </a:ln>
        </p:spPr>
      </p:pic>
      <p:pic>
        <p:nvPicPr>
          <p:cNvPr id="221" name="Picture 220" descr="A structure of a chemical formula&#10;&#10;Description automatically generated">
            <a:extLst>
              <a:ext uri="{FF2B5EF4-FFF2-40B4-BE49-F238E27FC236}">
                <a16:creationId xmlns:a16="http://schemas.microsoft.com/office/drawing/2014/main" id="{3EDC74D2-2657-6243-3BE3-B10E52200B51}"/>
              </a:ext>
            </a:extLst>
          </p:cNvPr>
          <p:cNvPicPr>
            <a:picLocks noChangeAspect="1"/>
          </p:cNvPicPr>
          <p:nvPr/>
        </p:nvPicPr>
        <p:blipFill>
          <a:blip r:embed="rId27"/>
          <a:stretch>
            <a:fillRect/>
          </a:stretch>
        </p:blipFill>
        <p:spPr>
          <a:xfrm>
            <a:off x="26227603" y="14272001"/>
            <a:ext cx="1001891" cy="964956"/>
          </a:xfrm>
          <a:prstGeom prst="rect">
            <a:avLst/>
          </a:prstGeom>
          <a:ln w="38100">
            <a:solidFill>
              <a:srgbClr val="C0504D">
                <a:lumMod val="40000"/>
                <a:lumOff val="60000"/>
              </a:srgbClr>
            </a:solidFill>
          </a:ln>
        </p:spPr>
      </p:pic>
      <p:pic>
        <p:nvPicPr>
          <p:cNvPr id="222" name="Picture 221" descr="A red text with letters and numbers&#10;&#10;Description automatically generated">
            <a:extLst>
              <a:ext uri="{FF2B5EF4-FFF2-40B4-BE49-F238E27FC236}">
                <a16:creationId xmlns:a16="http://schemas.microsoft.com/office/drawing/2014/main" id="{07CDAE5E-1137-7BE7-78D8-8EB48CC3FAE4}"/>
              </a:ext>
            </a:extLst>
          </p:cNvPr>
          <p:cNvPicPr>
            <a:picLocks noChangeAspect="1"/>
          </p:cNvPicPr>
          <p:nvPr/>
        </p:nvPicPr>
        <p:blipFill>
          <a:blip r:embed="rId28"/>
          <a:stretch>
            <a:fillRect/>
          </a:stretch>
        </p:blipFill>
        <p:spPr>
          <a:xfrm>
            <a:off x="27168334" y="10913788"/>
            <a:ext cx="708064" cy="408499"/>
          </a:xfrm>
          <a:prstGeom prst="rect">
            <a:avLst/>
          </a:prstGeom>
          <a:ln w="38100">
            <a:solidFill>
              <a:srgbClr val="C0504D">
                <a:lumMod val="40000"/>
                <a:lumOff val="60000"/>
              </a:srgbClr>
            </a:solidFill>
          </a:ln>
        </p:spPr>
      </p:pic>
      <p:pic>
        <p:nvPicPr>
          <p:cNvPr id="223" name="Picture 222" descr="A diagram of a cross with letters and numbers&#10;&#10;Description automatically generated">
            <a:extLst>
              <a:ext uri="{FF2B5EF4-FFF2-40B4-BE49-F238E27FC236}">
                <a16:creationId xmlns:a16="http://schemas.microsoft.com/office/drawing/2014/main" id="{A7E6E5D1-5D36-9844-6973-703D1E242AEB}"/>
              </a:ext>
            </a:extLst>
          </p:cNvPr>
          <p:cNvPicPr>
            <a:picLocks noChangeAspect="1"/>
          </p:cNvPicPr>
          <p:nvPr/>
        </p:nvPicPr>
        <p:blipFill>
          <a:blip r:embed="rId29"/>
          <a:stretch>
            <a:fillRect/>
          </a:stretch>
        </p:blipFill>
        <p:spPr>
          <a:xfrm>
            <a:off x="28532692" y="12474282"/>
            <a:ext cx="1551459" cy="1049639"/>
          </a:xfrm>
          <a:prstGeom prst="rect">
            <a:avLst/>
          </a:prstGeom>
          <a:ln w="38100">
            <a:solidFill>
              <a:srgbClr val="C0504D">
                <a:lumMod val="40000"/>
                <a:lumOff val="60000"/>
              </a:srgbClr>
            </a:solidFill>
          </a:ln>
        </p:spPr>
      </p:pic>
      <p:pic>
        <p:nvPicPr>
          <p:cNvPr id="224" name="Picture 223" descr="A diagram of a chemical formula&#10;&#10;Description automatically generated">
            <a:extLst>
              <a:ext uri="{FF2B5EF4-FFF2-40B4-BE49-F238E27FC236}">
                <a16:creationId xmlns:a16="http://schemas.microsoft.com/office/drawing/2014/main" id="{E9BBADC7-1B7E-BE94-164F-B24FE0DE08F5}"/>
              </a:ext>
            </a:extLst>
          </p:cNvPr>
          <p:cNvPicPr>
            <a:picLocks noChangeAspect="1"/>
          </p:cNvPicPr>
          <p:nvPr/>
        </p:nvPicPr>
        <p:blipFill>
          <a:blip r:embed="rId30"/>
          <a:stretch>
            <a:fillRect/>
          </a:stretch>
        </p:blipFill>
        <p:spPr>
          <a:xfrm>
            <a:off x="27414581" y="13708866"/>
            <a:ext cx="1879633" cy="1129447"/>
          </a:xfrm>
          <a:prstGeom prst="rect">
            <a:avLst/>
          </a:prstGeom>
          <a:ln w="38100">
            <a:solidFill>
              <a:srgbClr val="C0504D">
                <a:lumMod val="40000"/>
                <a:lumOff val="60000"/>
              </a:srgbClr>
            </a:solidFill>
          </a:ln>
        </p:spPr>
      </p:pic>
      <p:pic>
        <p:nvPicPr>
          <p:cNvPr id="225" name="Picture 224" descr="A diagram of a chemical formula&#10;&#10;Description automatically generated">
            <a:extLst>
              <a:ext uri="{FF2B5EF4-FFF2-40B4-BE49-F238E27FC236}">
                <a16:creationId xmlns:a16="http://schemas.microsoft.com/office/drawing/2014/main" id="{C1E9994C-AE83-D200-E0CA-654A165BD4D6}"/>
              </a:ext>
            </a:extLst>
          </p:cNvPr>
          <p:cNvPicPr>
            <a:picLocks noChangeAspect="1"/>
          </p:cNvPicPr>
          <p:nvPr/>
        </p:nvPicPr>
        <p:blipFill>
          <a:blip r:embed="rId31"/>
          <a:stretch>
            <a:fillRect/>
          </a:stretch>
        </p:blipFill>
        <p:spPr>
          <a:xfrm>
            <a:off x="29456376" y="14331107"/>
            <a:ext cx="1691471" cy="1060050"/>
          </a:xfrm>
          <a:prstGeom prst="rect">
            <a:avLst/>
          </a:prstGeom>
          <a:ln w="38100">
            <a:solidFill>
              <a:srgbClr val="C0504D">
                <a:lumMod val="40000"/>
                <a:lumOff val="60000"/>
              </a:srgbClr>
            </a:solidFill>
          </a:ln>
        </p:spPr>
      </p:pic>
      <p:pic>
        <p:nvPicPr>
          <p:cNvPr id="226" name="Picture 225" descr="A diagram of a chemical formula&#10;&#10;Description automatically generated">
            <a:extLst>
              <a:ext uri="{FF2B5EF4-FFF2-40B4-BE49-F238E27FC236}">
                <a16:creationId xmlns:a16="http://schemas.microsoft.com/office/drawing/2014/main" id="{663CAB0D-1853-0E96-67F8-86CAE61A9947}"/>
              </a:ext>
            </a:extLst>
          </p:cNvPr>
          <p:cNvPicPr>
            <a:picLocks noChangeAspect="1"/>
          </p:cNvPicPr>
          <p:nvPr/>
        </p:nvPicPr>
        <p:blipFill>
          <a:blip r:embed="rId32"/>
          <a:stretch>
            <a:fillRect/>
          </a:stretch>
        </p:blipFill>
        <p:spPr>
          <a:xfrm>
            <a:off x="31231570" y="10302566"/>
            <a:ext cx="1305511" cy="899004"/>
          </a:xfrm>
          <a:prstGeom prst="rect">
            <a:avLst/>
          </a:prstGeom>
          <a:ln w="38100">
            <a:solidFill>
              <a:srgbClr val="C0504D">
                <a:lumMod val="40000"/>
                <a:lumOff val="60000"/>
              </a:srgbClr>
            </a:solidFill>
          </a:ln>
        </p:spPr>
      </p:pic>
      <p:pic>
        <p:nvPicPr>
          <p:cNvPr id="227" name="Picture 226" descr="A red letters and numbers on a white background&#10;&#10;Description automatically generated">
            <a:extLst>
              <a:ext uri="{FF2B5EF4-FFF2-40B4-BE49-F238E27FC236}">
                <a16:creationId xmlns:a16="http://schemas.microsoft.com/office/drawing/2014/main" id="{35F78805-066A-F70C-40D5-D78D5BA9CA7A}"/>
              </a:ext>
            </a:extLst>
          </p:cNvPr>
          <p:cNvPicPr>
            <a:picLocks noChangeAspect="1"/>
          </p:cNvPicPr>
          <p:nvPr/>
        </p:nvPicPr>
        <p:blipFill>
          <a:blip r:embed="rId33"/>
          <a:stretch>
            <a:fillRect/>
          </a:stretch>
        </p:blipFill>
        <p:spPr>
          <a:xfrm>
            <a:off x="30356525" y="10543920"/>
            <a:ext cx="691127" cy="398727"/>
          </a:xfrm>
          <a:prstGeom prst="rect">
            <a:avLst/>
          </a:prstGeom>
          <a:ln w="38100">
            <a:solidFill>
              <a:srgbClr val="C0504D">
                <a:lumMod val="40000"/>
                <a:lumOff val="60000"/>
              </a:srgbClr>
            </a:solidFill>
          </a:ln>
        </p:spPr>
      </p:pic>
      <p:pic>
        <p:nvPicPr>
          <p:cNvPr id="228" name="Picture 227" descr="A diagram of a chemical formula&#10;&#10;Description automatically generated">
            <a:extLst>
              <a:ext uri="{FF2B5EF4-FFF2-40B4-BE49-F238E27FC236}">
                <a16:creationId xmlns:a16="http://schemas.microsoft.com/office/drawing/2014/main" id="{88C1A3E0-490B-F9C5-1066-FD6B3BAA41B3}"/>
              </a:ext>
            </a:extLst>
          </p:cNvPr>
          <p:cNvPicPr>
            <a:picLocks noChangeAspect="1"/>
          </p:cNvPicPr>
          <p:nvPr/>
        </p:nvPicPr>
        <p:blipFill>
          <a:blip r:embed="rId34"/>
          <a:stretch>
            <a:fillRect/>
          </a:stretch>
        </p:blipFill>
        <p:spPr>
          <a:xfrm>
            <a:off x="27108581" y="8921883"/>
            <a:ext cx="1286473" cy="1136989"/>
          </a:xfrm>
          <a:prstGeom prst="rect">
            <a:avLst/>
          </a:prstGeom>
          <a:ln w="38100">
            <a:solidFill>
              <a:srgbClr val="C0504D">
                <a:lumMod val="40000"/>
                <a:lumOff val="60000"/>
              </a:srgbClr>
            </a:solidFill>
          </a:ln>
        </p:spPr>
      </p:pic>
      <p:pic>
        <p:nvPicPr>
          <p:cNvPr id="229" name="Picture 228" descr="A diagram of a chemical formula&#10;&#10;Description automatically generated">
            <a:extLst>
              <a:ext uri="{FF2B5EF4-FFF2-40B4-BE49-F238E27FC236}">
                <a16:creationId xmlns:a16="http://schemas.microsoft.com/office/drawing/2014/main" id="{107EE9F9-630D-C3D9-FB28-BCA50BE6C621}"/>
              </a:ext>
            </a:extLst>
          </p:cNvPr>
          <p:cNvPicPr>
            <a:picLocks noChangeAspect="1"/>
          </p:cNvPicPr>
          <p:nvPr/>
        </p:nvPicPr>
        <p:blipFill>
          <a:blip r:embed="rId35"/>
          <a:stretch>
            <a:fillRect/>
          </a:stretch>
        </p:blipFill>
        <p:spPr>
          <a:xfrm>
            <a:off x="30437089" y="12422360"/>
            <a:ext cx="1226510" cy="1119471"/>
          </a:xfrm>
          <a:prstGeom prst="rect">
            <a:avLst/>
          </a:prstGeom>
          <a:ln w="38100">
            <a:solidFill>
              <a:srgbClr val="C0504D">
                <a:lumMod val="40000"/>
                <a:lumOff val="60000"/>
              </a:srgbClr>
            </a:solidFill>
          </a:ln>
        </p:spPr>
      </p:pic>
      <p:cxnSp>
        <p:nvCxnSpPr>
          <p:cNvPr id="230" name="Straight Arrow Connector 229">
            <a:extLst>
              <a:ext uri="{FF2B5EF4-FFF2-40B4-BE49-F238E27FC236}">
                <a16:creationId xmlns:a16="http://schemas.microsoft.com/office/drawing/2014/main" id="{3B433691-D9A1-239F-C627-933B62CB6CAB}"/>
              </a:ext>
            </a:extLst>
          </p:cNvPr>
          <p:cNvCxnSpPr>
            <a:cxnSpLocks/>
          </p:cNvCxnSpPr>
          <p:nvPr/>
        </p:nvCxnSpPr>
        <p:spPr>
          <a:xfrm>
            <a:off x="26206480" y="6616875"/>
            <a:ext cx="0" cy="290971"/>
          </a:xfrm>
          <a:prstGeom prst="straightConnector1">
            <a:avLst/>
          </a:prstGeom>
          <a:noFill/>
          <a:ln w="38100" cap="flat" cmpd="sng" algn="ctr">
            <a:solidFill>
              <a:sysClr val="windowText" lastClr="000000"/>
            </a:solidFill>
            <a:prstDash val="solid"/>
            <a:tailEnd type="triangle"/>
          </a:ln>
          <a:effectLst/>
        </p:spPr>
      </p:cxnSp>
      <p:cxnSp>
        <p:nvCxnSpPr>
          <p:cNvPr id="231" name="Straight Arrow Connector 230">
            <a:extLst>
              <a:ext uri="{FF2B5EF4-FFF2-40B4-BE49-F238E27FC236}">
                <a16:creationId xmlns:a16="http://schemas.microsoft.com/office/drawing/2014/main" id="{5C27C943-9B97-5577-DA95-2AA4B724162B}"/>
              </a:ext>
            </a:extLst>
          </p:cNvPr>
          <p:cNvCxnSpPr>
            <a:cxnSpLocks/>
          </p:cNvCxnSpPr>
          <p:nvPr/>
        </p:nvCxnSpPr>
        <p:spPr>
          <a:xfrm>
            <a:off x="29593892" y="6613706"/>
            <a:ext cx="383758" cy="254581"/>
          </a:xfrm>
          <a:prstGeom prst="straightConnector1">
            <a:avLst/>
          </a:prstGeom>
          <a:noFill/>
          <a:ln w="38100" cap="flat" cmpd="sng" algn="ctr">
            <a:solidFill>
              <a:sysClr val="windowText" lastClr="000000"/>
            </a:solidFill>
            <a:prstDash val="solid"/>
            <a:tailEnd type="none"/>
          </a:ln>
          <a:effectLst/>
        </p:spPr>
      </p:cxnSp>
      <p:cxnSp>
        <p:nvCxnSpPr>
          <p:cNvPr id="232" name="Straight Arrow Connector 231">
            <a:extLst>
              <a:ext uri="{FF2B5EF4-FFF2-40B4-BE49-F238E27FC236}">
                <a16:creationId xmlns:a16="http://schemas.microsoft.com/office/drawing/2014/main" id="{2977C1D3-DA48-6D77-1CDB-6009563E3AAC}"/>
              </a:ext>
            </a:extLst>
          </p:cNvPr>
          <p:cNvCxnSpPr>
            <a:cxnSpLocks/>
            <a:stCxn id="197" idx="1"/>
            <a:endCxn id="200" idx="3"/>
          </p:cNvCxnSpPr>
          <p:nvPr/>
        </p:nvCxnSpPr>
        <p:spPr>
          <a:xfrm flipH="1">
            <a:off x="25468496" y="6037278"/>
            <a:ext cx="247698" cy="80354"/>
          </a:xfrm>
          <a:prstGeom prst="straightConnector1">
            <a:avLst/>
          </a:prstGeom>
          <a:noFill/>
          <a:ln w="38100" cap="flat" cmpd="sng" algn="ctr">
            <a:solidFill>
              <a:sysClr val="windowText" lastClr="000000"/>
            </a:solidFill>
            <a:prstDash val="solid"/>
            <a:tailEnd type="triangle"/>
          </a:ln>
          <a:effectLst/>
        </p:spPr>
      </p:cxnSp>
      <p:cxnSp>
        <p:nvCxnSpPr>
          <p:cNvPr id="233" name="Straight Arrow Connector 232">
            <a:extLst>
              <a:ext uri="{FF2B5EF4-FFF2-40B4-BE49-F238E27FC236}">
                <a16:creationId xmlns:a16="http://schemas.microsoft.com/office/drawing/2014/main" id="{CCF59C1B-975F-BC17-234D-85DB23839841}"/>
              </a:ext>
            </a:extLst>
          </p:cNvPr>
          <p:cNvCxnSpPr>
            <a:cxnSpLocks/>
          </p:cNvCxnSpPr>
          <p:nvPr/>
        </p:nvCxnSpPr>
        <p:spPr>
          <a:xfrm flipH="1">
            <a:off x="22142520" y="6700722"/>
            <a:ext cx="5237" cy="3098170"/>
          </a:xfrm>
          <a:prstGeom prst="straightConnector1">
            <a:avLst/>
          </a:prstGeom>
          <a:noFill/>
          <a:ln w="38100" cap="flat" cmpd="sng" algn="ctr">
            <a:solidFill>
              <a:sysClr val="windowText" lastClr="000000"/>
            </a:solidFill>
            <a:prstDash val="solid"/>
            <a:tailEnd type="triangle"/>
          </a:ln>
          <a:effectLst/>
        </p:spPr>
      </p:cxnSp>
      <p:cxnSp>
        <p:nvCxnSpPr>
          <p:cNvPr id="234" name="Straight Arrow Connector 233">
            <a:extLst>
              <a:ext uri="{FF2B5EF4-FFF2-40B4-BE49-F238E27FC236}">
                <a16:creationId xmlns:a16="http://schemas.microsoft.com/office/drawing/2014/main" id="{94944573-53ED-E08A-7DDD-822DE928418E}"/>
              </a:ext>
            </a:extLst>
          </p:cNvPr>
          <p:cNvCxnSpPr>
            <a:cxnSpLocks/>
          </p:cNvCxnSpPr>
          <p:nvPr/>
        </p:nvCxnSpPr>
        <p:spPr>
          <a:xfrm>
            <a:off x="29583256" y="5952688"/>
            <a:ext cx="224989" cy="164224"/>
          </a:xfrm>
          <a:prstGeom prst="straightConnector1">
            <a:avLst/>
          </a:prstGeom>
          <a:noFill/>
          <a:ln w="38100" cap="flat" cmpd="sng" algn="ctr">
            <a:solidFill>
              <a:sysClr val="windowText" lastClr="000000"/>
            </a:solidFill>
            <a:prstDash val="solid"/>
            <a:tailEnd type="triangle"/>
          </a:ln>
          <a:effectLst/>
        </p:spPr>
      </p:cxnSp>
      <p:cxnSp>
        <p:nvCxnSpPr>
          <p:cNvPr id="235" name="Straight Arrow Connector 234">
            <a:extLst>
              <a:ext uri="{FF2B5EF4-FFF2-40B4-BE49-F238E27FC236}">
                <a16:creationId xmlns:a16="http://schemas.microsoft.com/office/drawing/2014/main" id="{81178E99-0CBB-AD91-65DC-6EB0B4B7237F}"/>
              </a:ext>
            </a:extLst>
          </p:cNvPr>
          <p:cNvCxnSpPr>
            <a:cxnSpLocks/>
          </p:cNvCxnSpPr>
          <p:nvPr/>
        </p:nvCxnSpPr>
        <p:spPr>
          <a:xfrm flipH="1">
            <a:off x="32142863" y="6594170"/>
            <a:ext cx="270875" cy="577245"/>
          </a:xfrm>
          <a:prstGeom prst="straightConnector1">
            <a:avLst/>
          </a:prstGeom>
          <a:noFill/>
          <a:ln w="38100" cap="flat" cmpd="sng" algn="ctr">
            <a:solidFill>
              <a:sysClr val="windowText" lastClr="000000"/>
            </a:solidFill>
            <a:prstDash val="solid"/>
            <a:tailEnd type="triangle"/>
          </a:ln>
          <a:effectLst/>
        </p:spPr>
      </p:cxnSp>
      <p:cxnSp>
        <p:nvCxnSpPr>
          <p:cNvPr id="236" name="Straight Arrow Connector 235">
            <a:extLst>
              <a:ext uri="{FF2B5EF4-FFF2-40B4-BE49-F238E27FC236}">
                <a16:creationId xmlns:a16="http://schemas.microsoft.com/office/drawing/2014/main" id="{2D88A768-A6C2-6A43-F53E-C9F313E8495A}"/>
              </a:ext>
            </a:extLst>
          </p:cNvPr>
          <p:cNvCxnSpPr>
            <a:cxnSpLocks/>
          </p:cNvCxnSpPr>
          <p:nvPr/>
        </p:nvCxnSpPr>
        <p:spPr>
          <a:xfrm>
            <a:off x="30693455" y="8309709"/>
            <a:ext cx="1060" cy="354421"/>
          </a:xfrm>
          <a:prstGeom prst="straightConnector1">
            <a:avLst/>
          </a:prstGeom>
          <a:noFill/>
          <a:ln w="38100" cap="flat" cmpd="sng" algn="ctr">
            <a:solidFill>
              <a:sysClr val="windowText" lastClr="000000"/>
            </a:solidFill>
            <a:prstDash val="solid"/>
            <a:tailEnd type="triangle"/>
          </a:ln>
          <a:effectLst/>
        </p:spPr>
      </p:cxnSp>
      <p:cxnSp>
        <p:nvCxnSpPr>
          <p:cNvPr id="237" name="Straight Arrow Connector 236">
            <a:extLst>
              <a:ext uri="{FF2B5EF4-FFF2-40B4-BE49-F238E27FC236}">
                <a16:creationId xmlns:a16="http://schemas.microsoft.com/office/drawing/2014/main" id="{37A02F00-EBF6-973A-9134-4737FB92C6BD}"/>
              </a:ext>
            </a:extLst>
          </p:cNvPr>
          <p:cNvCxnSpPr>
            <a:cxnSpLocks/>
            <a:stCxn id="201" idx="2"/>
          </p:cNvCxnSpPr>
          <p:nvPr/>
        </p:nvCxnSpPr>
        <p:spPr>
          <a:xfrm>
            <a:off x="30565994" y="9128205"/>
            <a:ext cx="0" cy="1385235"/>
          </a:xfrm>
          <a:prstGeom prst="straightConnector1">
            <a:avLst/>
          </a:prstGeom>
          <a:noFill/>
          <a:ln w="38100" cap="flat" cmpd="sng" algn="ctr">
            <a:solidFill>
              <a:sysClr val="windowText" lastClr="000000"/>
            </a:solidFill>
            <a:prstDash val="solid"/>
            <a:tailEnd type="triangle"/>
          </a:ln>
          <a:effectLst/>
        </p:spPr>
      </p:cxnSp>
      <p:cxnSp>
        <p:nvCxnSpPr>
          <p:cNvPr id="238" name="Straight Arrow Connector 237">
            <a:extLst>
              <a:ext uri="{FF2B5EF4-FFF2-40B4-BE49-F238E27FC236}">
                <a16:creationId xmlns:a16="http://schemas.microsoft.com/office/drawing/2014/main" id="{133B46FA-6F58-E0E5-609B-C1734199E45C}"/>
              </a:ext>
            </a:extLst>
          </p:cNvPr>
          <p:cNvCxnSpPr>
            <a:cxnSpLocks/>
          </p:cNvCxnSpPr>
          <p:nvPr/>
        </p:nvCxnSpPr>
        <p:spPr>
          <a:xfrm>
            <a:off x="29237291" y="7914331"/>
            <a:ext cx="0" cy="377962"/>
          </a:xfrm>
          <a:prstGeom prst="straightConnector1">
            <a:avLst/>
          </a:prstGeom>
          <a:noFill/>
          <a:ln w="38100" cap="flat" cmpd="sng" algn="ctr">
            <a:solidFill>
              <a:sysClr val="windowText" lastClr="000000"/>
            </a:solidFill>
            <a:prstDash val="solid"/>
            <a:tailEnd type="triangle"/>
          </a:ln>
          <a:effectLst/>
        </p:spPr>
      </p:cxnSp>
      <p:cxnSp>
        <p:nvCxnSpPr>
          <p:cNvPr id="239" name="Straight Arrow Connector 238">
            <a:extLst>
              <a:ext uri="{FF2B5EF4-FFF2-40B4-BE49-F238E27FC236}">
                <a16:creationId xmlns:a16="http://schemas.microsoft.com/office/drawing/2014/main" id="{704DE345-9005-91B0-3B62-B37D2CFA96D4}"/>
              </a:ext>
            </a:extLst>
          </p:cNvPr>
          <p:cNvCxnSpPr>
            <a:cxnSpLocks/>
          </p:cNvCxnSpPr>
          <p:nvPr/>
        </p:nvCxnSpPr>
        <p:spPr>
          <a:xfrm flipV="1">
            <a:off x="31016990" y="10913788"/>
            <a:ext cx="0" cy="587557"/>
          </a:xfrm>
          <a:prstGeom prst="straightConnector1">
            <a:avLst/>
          </a:prstGeom>
          <a:noFill/>
          <a:ln w="38100" cap="flat" cmpd="sng" algn="ctr">
            <a:solidFill>
              <a:sysClr val="windowText" lastClr="000000"/>
            </a:solidFill>
            <a:prstDash val="solid"/>
            <a:tailEnd type="triangle"/>
          </a:ln>
          <a:effectLst/>
        </p:spPr>
      </p:cxnSp>
      <p:cxnSp>
        <p:nvCxnSpPr>
          <p:cNvPr id="240" name="Straight Arrow Connector 239">
            <a:extLst>
              <a:ext uri="{FF2B5EF4-FFF2-40B4-BE49-F238E27FC236}">
                <a16:creationId xmlns:a16="http://schemas.microsoft.com/office/drawing/2014/main" id="{CBCB5563-B883-EC20-09A5-B4059147F84F}"/>
              </a:ext>
            </a:extLst>
          </p:cNvPr>
          <p:cNvCxnSpPr>
            <a:cxnSpLocks/>
          </p:cNvCxnSpPr>
          <p:nvPr/>
        </p:nvCxnSpPr>
        <p:spPr>
          <a:xfrm>
            <a:off x="26386929" y="7970668"/>
            <a:ext cx="3191" cy="475485"/>
          </a:xfrm>
          <a:prstGeom prst="straightConnector1">
            <a:avLst/>
          </a:prstGeom>
          <a:noFill/>
          <a:ln w="38100" cap="flat" cmpd="sng" algn="ctr">
            <a:solidFill>
              <a:sysClr val="windowText" lastClr="000000"/>
            </a:solidFill>
            <a:prstDash val="solid"/>
            <a:headEnd type="triangle"/>
            <a:tailEnd type="triangle"/>
          </a:ln>
          <a:effectLst/>
        </p:spPr>
      </p:cxnSp>
      <p:cxnSp>
        <p:nvCxnSpPr>
          <p:cNvPr id="241" name="Straight Arrow Connector 240">
            <a:extLst>
              <a:ext uri="{FF2B5EF4-FFF2-40B4-BE49-F238E27FC236}">
                <a16:creationId xmlns:a16="http://schemas.microsoft.com/office/drawing/2014/main" id="{8F054748-61A2-112C-CF87-62820AC05D8F}"/>
              </a:ext>
            </a:extLst>
          </p:cNvPr>
          <p:cNvCxnSpPr>
            <a:cxnSpLocks/>
          </p:cNvCxnSpPr>
          <p:nvPr/>
        </p:nvCxnSpPr>
        <p:spPr>
          <a:xfrm>
            <a:off x="23585974" y="6638824"/>
            <a:ext cx="0" cy="298168"/>
          </a:xfrm>
          <a:prstGeom prst="straightConnector1">
            <a:avLst/>
          </a:prstGeom>
          <a:noFill/>
          <a:ln w="38100" cap="flat" cmpd="sng" algn="ctr">
            <a:solidFill>
              <a:sysClr val="windowText" lastClr="000000"/>
            </a:solidFill>
            <a:prstDash val="solid"/>
            <a:tailEnd type="triangle"/>
          </a:ln>
          <a:effectLst/>
        </p:spPr>
      </p:cxnSp>
      <p:cxnSp>
        <p:nvCxnSpPr>
          <p:cNvPr id="242" name="Straight Arrow Connector 241">
            <a:extLst>
              <a:ext uri="{FF2B5EF4-FFF2-40B4-BE49-F238E27FC236}">
                <a16:creationId xmlns:a16="http://schemas.microsoft.com/office/drawing/2014/main" id="{110FD8E3-D04B-B834-9BB9-A4DF9AABA2D7}"/>
              </a:ext>
            </a:extLst>
          </p:cNvPr>
          <p:cNvCxnSpPr>
            <a:cxnSpLocks/>
          </p:cNvCxnSpPr>
          <p:nvPr/>
        </p:nvCxnSpPr>
        <p:spPr>
          <a:xfrm>
            <a:off x="29260905" y="9339136"/>
            <a:ext cx="301368" cy="234614"/>
          </a:xfrm>
          <a:prstGeom prst="straightConnector1">
            <a:avLst/>
          </a:prstGeom>
          <a:noFill/>
          <a:ln w="38100" cap="flat" cmpd="sng" algn="ctr">
            <a:solidFill>
              <a:sysClr val="windowText" lastClr="000000"/>
            </a:solidFill>
            <a:prstDash val="solid"/>
            <a:tailEnd type="triangle"/>
          </a:ln>
          <a:effectLst/>
        </p:spPr>
      </p:cxnSp>
      <p:cxnSp>
        <p:nvCxnSpPr>
          <p:cNvPr id="243" name="Straight Arrow Connector 242">
            <a:extLst>
              <a:ext uri="{FF2B5EF4-FFF2-40B4-BE49-F238E27FC236}">
                <a16:creationId xmlns:a16="http://schemas.microsoft.com/office/drawing/2014/main" id="{BDB524F4-18ED-FFBF-8EC9-77895A65614E}"/>
              </a:ext>
            </a:extLst>
          </p:cNvPr>
          <p:cNvCxnSpPr>
            <a:cxnSpLocks/>
          </p:cNvCxnSpPr>
          <p:nvPr/>
        </p:nvCxnSpPr>
        <p:spPr>
          <a:xfrm flipV="1">
            <a:off x="25277473" y="9506767"/>
            <a:ext cx="484568" cy="163368"/>
          </a:xfrm>
          <a:prstGeom prst="straightConnector1">
            <a:avLst/>
          </a:prstGeom>
          <a:noFill/>
          <a:ln w="38100" cap="flat" cmpd="sng" algn="ctr">
            <a:solidFill>
              <a:sysClr val="windowText" lastClr="000000"/>
            </a:solidFill>
            <a:prstDash val="solid"/>
            <a:tailEnd type="triangle"/>
          </a:ln>
          <a:effectLst/>
        </p:spPr>
      </p:cxnSp>
      <p:cxnSp>
        <p:nvCxnSpPr>
          <p:cNvPr id="244" name="Straight Arrow Connector 243">
            <a:extLst>
              <a:ext uri="{FF2B5EF4-FFF2-40B4-BE49-F238E27FC236}">
                <a16:creationId xmlns:a16="http://schemas.microsoft.com/office/drawing/2014/main" id="{15D2D477-D046-E2D9-1CFA-73D1070991B2}"/>
              </a:ext>
            </a:extLst>
          </p:cNvPr>
          <p:cNvCxnSpPr>
            <a:cxnSpLocks/>
          </p:cNvCxnSpPr>
          <p:nvPr/>
        </p:nvCxnSpPr>
        <p:spPr>
          <a:xfrm flipH="1">
            <a:off x="26748474" y="8686144"/>
            <a:ext cx="1869163" cy="3869"/>
          </a:xfrm>
          <a:prstGeom prst="straightConnector1">
            <a:avLst/>
          </a:prstGeom>
          <a:noFill/>
          <a:ln w="38100" cap="flat" cmpd="sng" algn="ctr">
            <a:solidFill>
              <a:sysClr val="windowText" lastClr="000000"/>
            </a:solidFill>
            <a:prstDash val="solid"/>
            <a:tailEnd type="triangle"/>
          </a:ln>
          <a:effectLst/>
        </p:spPr>
      </p:cxnSp>
      <p:cxnSp>
        <p:nvCxnSpPr>
          <p:cNvPr id="245" name="Straight Arrow Connector 244">
            <a:extLst>
              <a:ext uri="{FF2B5EF4-FFF2-40B4-BE49-F238E27FC236}">
                <a16:creationId xmlns:a16="http://schemas.microsoft.com/office/drawing/2014/main" id="{8E21F7F6-7620-A0E0-A875-8DDD782B01F5}"/>
              </a:ext>
            </a:extLst>
          </p:cNvPr>
          <p:cNvCxnSpPr>
            <a:cxnSpLocks/>
          </p:cNvCxnSpPr>
          <p:nvPr/>
        </p:nvCxnSpPr>
        <p:spPr>
          <a:xfrm>
            <a:off x="32142863" y="7834522"/>
            <a:ext cx="319065" cy="714751"/>
          </a:xfrm>
          <a:prstGeom prst="straightConnector1">
            <a:avLst/>
          </a:prstGeom>
          <a:noFill/>
          <a:ln w="38100" cap="flat" cmpd="sng" algn="ctr">
            <a:solidFill>
              <a:sysClr val="windowText" lastClr="000000"/>
            </a:solidFill>
            <a:prstDash val="solid"/>
            <a:tailEnd type="triangle"/>
          </a:ln>
          <a:effectLst/>
        </p:spPr>
      </p:cxnSp>
      <p:cxnSp>
        <p:nvCxnSpPr>
          <p:cNvPr id="246" name="Straight Arrow Connector 245">
            <a:extLst>
              <a:ext uri="{FF2B5EF4-FFF2-40B4-BE49-F238E27FC236}">
                <a16:creationId xmlns:a16="http://schemas.microsoft.com/office/drawing/2014/main" id="{DC690D85-9397-BA61-E2F5-876DA5F8DA2B}"/>
              </a:ext>
            </a:extLst>
          </p:cNvPr>
          <p:cNvCxnSpPr>
            <a:cxnSpLocks/>
          </p:cNvCxnSpPr>
          <p:nvPr/>
        </p:nvCxnSpPr>
        <p:spPr>
          <a:xfrm>
            <a:off x="27484258" y="6604362"/>
            <a:ext cx="3286" cy="2373152"/>
          </a:xfrm>
          <a:prstGeom prst="straightConnector1">
            <a:avLst/>
          </a:prstGeom>
          <a:noFill/>
          <a:ln w="38100" cap="flat" cmpd="sng" algn="ctr">
            <a:solidFill>
              <a:sysClr val="windowText" lastClr="000000"/>
            </a:solidFill>
            <a:prstDash val="solid"/>
            <a:tailEnd type="triangle"/>
          </a:ln>
          <a:effectLst/>
        </p:spPr>
      </p:cxnSp>
      <p:cxnSp>
        <p:nvCxnSpPr>
          <p:cNvPr id="247" name="Straight Arrow Connector 246">
            <a:extLst>
              <a:ext uri="{FF2B5EF4-FFF2-40B4-BE49-F238E27FC236}">
                <a16:creationId xmlns:a16="http://schemas.microsoft.com/office/drawing/2014/main" id="{614591BB-F121-34CA-B46A-F8DF29D554B6}"/>
              </a:ext>
            </a:extLst>
          </p:cNvPr>
          <p:cNvCxnSpPr>
            <a:cxnSpLocks/>
          </p:cNvCxnSpPr>
          <p:nvPr/>
        </p:nvCxnSpPr>
        <p:spPr>
          <a:xfrm>
            <a:off x="25310798" y="9879537"/>
            <a:ext cx="1774337" cy="0"/>
          </a:xfrm>
          <a:prstGeom prst="straightConnector1">
            <a:avLst/>
          </a:prstGeom>
          <a:noFill/>
          <a:ln w="38100" cap="flat" cmpd="sng" algn="ctr">
            <a:solidFill>
              <a:sysClr val="windowText" lastClr="000000"/>
            </a:solidFill>
            <a:prstDash val="solid"/>
            <a:tailEnd type="triangle"/>
          </a:ln>
          <a:effectLst/>
        </p:spPr>
      </p:cxnSp>
      <p:cxnSp>
        <p:nvCxnSpPr>
          <p:cNvPr id="248" name="Straight Arrow Connector 247">
            <a:extLst>
              <a:ext uri="{FF2B5EF4-FFF2-40B4-BE49-F238E27FC236}">
                <a16:creationId xmlns:a16="http://schemas.microsoft.com/office/drawing/2014/main" id="{C5E8D88C-204F-8352-2BBB-99EB8AD7DCED}"/>
              </a:ext>
            </a:extLst>
          </p:cNvPr>
          <p:cNvCxnSpPr>
            <a:cxnSpLocks/>
          </p:cNvCxnSpPr>
          <p:nvPr/>
        </p:nvCxnSpPr>
        <p:spPr>
          <a:xfrm flipH="1">
            <a:off x="23265213" y="8109781"/>
            <a:ext cx="2713600" cy="18042"/>
          </a:xfrm>
          <a:prstGeom prst="straightConnector1">
            <a:avLst/>
          </a:prstGeom>
          <a:noFill/>
          <a:ln w="38100" cap="flat" cmpd="sng" algn="ctr">
            <a:solidFill>
              <a:sysClr val="windowText" lastClr="000000"/>
            </a:solidFill>
            <a:prstDash val="solid"/>
            <a:tailEnd type="none"/>
          </a:ln>
          <a:effectLst/>
        </p:spPr>
      </p:cxnSp>
      <p:cxnSp>
        <p:nvCxnSpPr>
          <p:cNvPr id="249" name="Straight Arrow Connector 248">
            <a:extLst>
              <a:ext uri="{FF2B5EF4-FFF2-40B4-BE49-F238E27FC236}">
                <a16:creationId xmlns:a16="http://schemas.microsoft.com/office/drawing/2014/main" id="{5AB25DE4-C296-AB3D-EAD6-F3A81EC547F4}"/>
              </a:ext>
            </a:extLst>
          </p:cNvPr>
          <p:cNvCxnSpPr>
            <a:cxnSpLocks/>
            <a:stCxn id="213" idx="3"/>
            <a:endCxn id="211" idx="1"/>
          </p:cNvCxnSpPr>
          <p:nvPr/>
        </p:nvCxnSpPr>
        <p:spPr>
          <a:xfrm>
            <a:off x="25238415" y="8960984"/>
            <a:ext cx="431699" cy="3887"/>
          </a:xfrm>
          <a:prstGeom prst="straightConnector1">
            <a:avLst/>
          </a:prstGeom>
          <a:noFill/>
          <a:ln w="38100" cap="flat" cmpd="sng" algn="ctr">
            <a:solidFill>
              <a:sysClr val="windowText" lastClr="000000"/>
            </a:solidFill>
            <a:prstDash val="solid"/>
            <a:tailEnd type="triangle"/>
          </a:ln>
          <a:effectLst/>
        </p:spPr>
      </p:cxnSp>
      <p:cxnSp>
        <p:nvCxnSpPr>
          <p:cNvPr id="250" name="Straight Arrow Connector 249">
            <a:extLst>
              <a:ext uri="{FF2B5EF4-FFF2-40B4-BE49-F238E27FC236}">
                <a16:creationId xmlns:a16="http://schemas.microsoft.com/office/drawing/2014/main" id="{E008E343-963D-AAEF-205D-34B5C7906470}"/>
              </a:ext>
            </a:extLst>
          </p:cNvPr>
          <p:cNvCxnSpPr>
            <a:cxnSpLocks/>
            <a:stCxn id="212" idx="3"/>
            <a:endCxn id="218" idx="1"/>
          </p:cNvCxnSpPr>
          <p:nvPr/>
        </p:nvCxnSpPr>
        <p:spPr>
          <a:xfrm flipV="1">
            <a:off x="26253368" y="12113182"/>
            <a:ext cx="495106" cy="1230123"/>
          </a:xfrm>
          <a:prstGeom prst="straightConnector1">
            <a:avLst/>
          </a:prstGeom>
          <a:noFill/>
          <a:ln w="38100" cap="flat" cmpd="sng" algn="ctr">
            <a:solidFill>
              <a:sysClr val="windowText" lastClr="000000"/>
            </a:solidFill>
            <a:prstDash val="solid"/>
            <a:tailEnd type="triangle"/>
          </a:ln>
          <a:effectLst/>
        </p:spPr>
      </p:cxnSp>
      <p:cxnSp>
        <p:nvCxnSpPr>
          <p:cNvPr id="251" name="Straight Arrow Connector 250">
            <a:extLst>
              <a:ext uri="{FF2B5EF4-FFF2-40B4-BE49-F238E27FC236}">
                <a16:creationId xmlns:a16="http://schemas.microsoft.com/office/drawing/2014/main" id="{20C18BE8-EA43-56E3-E524-63634B2020B0}"/>
              </a:ext>
            </a:extLst>
          </p:cNvPr>
          <p:cNvCxnSpPr>
            <a:cxnSpLocks/>
            <a:stCxn id="207" idx="1"/>
          </p:cNvCxnSpPr>
          <p:nvPr/>
        </p:nvCxnSpPr>
        <p:spPr>
          <a:xfrm flipH="1">
            <a:off x="28081708" y="11743902"/>
            <a:ext cx="2862639" cy="13384"/>
          </a:xfrm>
          <a:prstGeom prst="straightConnector1">
            <a:avLst/>
          </a:prstGeom>
          <a:noFill/>
          <a:ln w="38100" cap="flat" cmpd="sng" algn="ctr">
            <a:solidFill>
              <a:sysClr val="windowText" lastClr="000000"/>
            </a:solidFill>
            <a:prstDash val="solid"/>
            <a:tailEnd type="triangle"/>
          </a:ln>
          <a:effectLst/>
        </p:spPr>
      </p:cxnSp>
      <p:cxnSp>
        <p:nvCxnSpPr>
          <p:cNvPr id="252" name="Straight Arrow Connector 251">
            <a:extLst>
              <a:ext uri="{FF2B5EF4-FFF2-40B4-BE49-F238E27FC236}">
                <a16:creationId xmlns:a16="http://schemas.microsoft.com/office/drawing/2014/main" id="{C43D126F-F7C7-8B94-FC64-EF9C7690AF7B}"/>
              </a:ext>
            </a:extLst>
          </p:cNvPr>
          <p:cNvCxnSpPr>
            <a:cxnSpLocks/>
          </p:cNvCxnSpPr>
          <p:nvPr/>
        </p:nvCxnSpPr>
        <p:spPr>
          <a:xfrm flipV="1">
            <a:off x="27672623" y="11251796"/>
            <a:ext cx="1233071" cy="385116"/>
          </a:xfrm>
          <a:prstGeom prst="straightConnector1">
            <a:avLst/>
          </a:prstGeom>
          <a:noFill/>
          <a:ln w="38100" cap="flat" cmpd="sng" algn="ctr">
            <a:solidFill>
              <a:sysClr val="windowText" lastClr="000000"/>
            </a:solidFill>
            <a:prstDash val="solid"/>
            <a:tailEnd type="triangle"/>
          </a:ln>
          <a:effectLst/>
        </p:spPr>
      </p:cxnSp>
      <p:cxnSp>
        <p:nvCxnSpPr>
          <p:cNvPr id="253" name="Straight Arrow Connector 252">
            <a:extLst>
              <a:ext uri="{FF2B5EF4-FFF2-40B4-BE49-F238E27FC236}">
                <a16:creationId xmlns:a16="http://schemas.microsoft.com/office/drawing/2014/main" id="{C6817B1B-3B3B-787C-9FB1-450C143D9B95}"/>
              </a:ext>
            </a:extLst>
          </p:cNvPr>
          <p:cNvCxnSpPr>
            <a:cxnSpLocks/>
            <a:stCxn id="216" idx="3"/>
            <a:endCxn id="212" idx="1"/>
          </p:cNvCxnSpPr>
          <p:nvPr/>
        </p:nvCxnSpPr>
        <p:spPr>
          <a:xfrm>
            <a:off x="23729445" y="12063180"/>
            <a:ext cx="1305089" cy="1280125"/>
          </a:xfrm>
          <a:prstGeom prst="straightConnector1">
            <a:avLst/>
          </a:prstGeom>
          <a:noFill/>
          <a:ln w="38100" cap="flat" cmpd="sng" algn="ctr">
            <a:solidFill>
              <a:sysClr val="windowText" lastClr="000000"/>
            </a:solidFill>
            <a:prstDash val="solid"/>
            <a:tailEnd type="triangle"/>
          </a:ln>
          <a:effectLst/>
        </p:spPr>
      </p:cxnSp>
      <p:cxnSp>
        <p:nvCxnSpPr>
          <p:cNvPr id="254" name="Straight Arrow Connector 253">
            <a:extLst>
              <a:ext uri="{FF2B5EF4-FFF2-40B4-BE49-F238E27FC236}">
                <a16:creationId xmlns:a16="http://schemas.microsoft.com/office/drawing/2014/main" id="{4A79E4C8-189A-625B-38E8-CD8668870AE3}"/>
              </a:ext>
            </a:extLst>
          </p:cNvPr>
          <p:cNvCxnSpPr>
            <a:cxnSpLocks/>
            <a:stCxn id="216" idx="0"/>
            <a:endCxn id="206" idx="2"/>
          </p:cNvCxnSpPr>
          <p:nvPr/>
        </p:nvCxnSpPr>
        <p:spPr>
          <a:xfrm flipH="1" flipV="1">
            <a:off x="22681251" y="10478952"/>
            <a:ext cx="429804" cy="965837"/>
          </a:xfrm>
          <a:prstGeom prst="straightConnector1">
            <a:avLst/>
          </a:prstGeom>
          <a:noFill/>
          <a:ln w="38100" cap="flat" cmpd="sng" algn="ctr">
            <a:solidFill>
              <a:sysClr val="windowText" lastClr="000000"/>
            </a:solidFill>
            <a:prstDash val="solid"/>
            <a:tailEnd type="triangle"/>
          </a:ln>
          <a:effectLst/>
        </p:spPr>
      </p:cxnSp>
      <p:cxnSp>
        <p:nvCxnSpPr>
          <p:cNvPr id="255" name="Straight Arrow Connector 254">
            <a:extLst>
              <a:ext uri="{FF2B5EF4-FFF2-40B4-BE49-F238E27FC236}">
                <a16:creationId xmlns:a16="http://schemas.microsoft.com/office/drawing/2014/main" id="{79AEA53E-09D5-3FB6-0D58-7F8AE7D05E37}"/>
              </a:ext>
            </a:extLst>
          </p:cNvPr>
          <p:cNvCxnSpPr>
            <a:cxnSpLocks/>
            <a:stCxn id="203" idx="3"/>
          </p:cNvCxnSpPr>
          <p:nvPr/>
        </p:nvCxnSpPr>
        <p:spPr>
          <a:xfrm>
            <a:off x="25341600" y="7445344"/>
            <a:ext cx="431699" cy="969994"/>
          </a:xfrm>
          <a:prstGeom prst="straightConnector1">
            <a:avLst/>
          </a:prstGeom>
          <a:noFill/>
          <a:ln w="38100" cap="flat" cmpd="sng" algn="ctr">
            <a:solidFill>
              <a:sysClr val="windowText" lastClr="000000"/>
            </a:solidFill>
            <a:prstDash val="solid"/>
            <a:tailEnd type="triangle"/>
          </a:ln>
          <a:effectLst/>
        </p:spPr>
      </p:cxnSp>
      <p:cxnSp>
        <p:nvCxnSpPr>
          <p:cNvPr id="256" name="Straight Arrow Connector 255">
            <a:extLst>
              <a:ext uri="{FF2B5EF4-FFF2-40B4-BE49-F238E27FC236}">
                <a16:creationId xmlns:a16="http://schemas.microsoft.com/office/drawing/2014/main" id="{7E23A730-8A96-4219-49EC-CEED96D821F9}"/>
              </a:ext>
            </a:extLst>
          </p:cNvPr>
          <p:cNvCxnSpPr>
            <a:cxnSpLocks/>
            <a:stCxn id="227" idx="3"/>
            <a:endCxn id="226" idx="1"/>
          </p:cNvCxnSpPr>
          <p:nvPr/>
        </p:nvCxnSpPr>
        <p:spPr>
          <a:xfrm>
            <a:off x="31047652" y="10743284"/>
            <a:ext cx="183918" cy="8784"/>
          </a:xfrm>
          <a:prstGeom prst="straightConnector1">
            <a:avLst/>
          </a:prstGeom>
          <a:noFill/>
          <a:ln w="38100" cap="flat" cmpd="sng" algn="ctr">
            <a:solidFill>
              <a:sysClr val="windowText" lastClr="000000"/>
            </a:solidFill>
            <a:prstDash val="solid"/>
            <a:tailEnd type="triangle"/>
          </a:ln>
          <a:effectLst/>
        </p:spPr>
      </p:cxnSp>
      <p:cxnSp>
        <p:nvCxnSpPr>
          <p:cNvPr id="257" name="Straight Arrow Connector 256">
            <a:extLst>
              <a:ext uri="{FF2B5EF4-FFF2-40B4-BE49-F238E27FC236}">
                <a16:creationId xmlns:a16="http://schemas.microsoft.com/office/drawing/2014/main" id="{6D282359-C738-C367-98AD-BE2A8316603C}"/>
              </a:ext>
            </a:extLst>
          </p:cNvPr>
          <p:cNvCxnSpPr>
            <a:cxnSpLocks/>
          </p:cNvCxnSpPr>
          <p:nvPr/>
        </p:nvCxnSpPr>
        <p:spPr>
          <a:xfrm>
            <a:off x="30079091" y="10302566"/>
            <a:ext cx="1122682" cy="0"/>
          </a:xfrm>
          <a:prstGeom prst="straightConnector1">
            <a:avLst/>
          </a:prstGeom>
          <a:noFill/>
          <a:ln w="38100" cap="flat" cmpd="sng" algn="ctr">
            <a:solidFill>
              <a:sysClr val="windowText" lastClr="000000"/>
            </a:solidFill>
            <a:prstDash val="solid"/>
            <a:tailEnd type="triangle"/>
          </a:ln>
          <a:effectLst/>
        </p:spPr>
      </p:cxnSp>
      <p:cxnSp>
        <p:nvCxnSpPr>
          <p:cNvPr id="258" name="Straight Arrow Connector 257">
            <a:extLst>
              <a:ext uri="{FF2B5EF4-FFF2-40B4-BE49-F238E27FC236}">
                <a16:creationId xmlns:a16="http://schemas.microsoft.com/office/drawing/2014/main" id="{76A4474A-62FC-71C5-96A8-93FFF0918790}"/>
              </a:ext>
            </a:extLst>
          </p:cNvPr>
          <p:cNvCxnSpPr>
            <a:cxnSpLocks/>
            <a:stCxn id="215" idx="3"/>
            <a:endCxn id="213" idx="1"/>
          </p:cNvCxnSpPr>
          <p:nvPr/>
        </p:nvCxnSpPr>
        <p:spPr>
          <a:xfrm>
            <a:off x="23893783" y="8878375"/>
            <a:ext cx="263251" cy="82609"/>
          </a:xfrm>
          <a:prstGeom prst="straightConnector1">
            <a:avLst/>
          </a:prstGeom>
          <a:noFill/>
          <a:ln w="38100" cap="flat" cmpd="sng" algn="ctr">
            <a:solidFill>
              <a:sysClr val="windowText" lastClr="000000"/>
            </a:solidFill>
            <a:prstDash val="solid"/>
            <a:tailEnd type="triangle"/>
          </a:ln>
          <a:effectLst/>
        </p:spPr>
      </p:cxnSp>
      <p:cxnSp>
        <p:nvCxnSpPr>
          <p:cNvPr id="259" name="Straight Arrow Connector 258">
            <a:extLst>
              <a:ext uri="{FF2B5EF4-FFF2-40B4-BE49-F238E27FC236}">
                <a16:creationId xmlns:a16="http://schemas.microsoft.com/office/drawing/2014/main" id="{37E59480-0C94-3DC5-5FD3-94A6B7BA3E70}"/>
              </a:ext>
            </a:extLst>
          </p:cNvPr>
          <p:cNvCxnSpPr>
            <a:cxnSpLocks/>
          </p:cNvCxnSpPr>
          <p:nvPr/>
        </p:nvCxnSpPr>
        <p:spPr>
          <a:xfrm flipH="1" flipV="1">
            <a:off x="29680053" y="11128818"/>
            <a:ext cx="1521720" cy="13052"/>
          </a:xfrm>
          <a:prstGeom prst="straightConnector1">
            <a:avLst/>
          </a:prstGeom>
          <a:noFill/>
          <a:ln w="38100" cap="flat" cmpd="sng" algn="ctr">
            <a:solidFill>
              <a:sysClr val="windowText" lastClr="000000"/>
            </a:solidFill>
            <a:prstDash val="solid"/>
            <a:tailEnd type="triangle"/>
          </a:ln>
          <a:effectLst/>
        </p:spPr>
      </p:cxnSp>
      <p:cxnSp>
        <p:nvCxnSpPr>
          <p:cNvPr id="260" name="Straight Arrow Connector 259">
            <a:extLst>
              <a:ext uri="{FF2B5EF4-FFF2-40B4-BE49-F238E27FC236}">
                <a16:creationId xmlns:a16="http://schemas.microsoft.com/office/drawing/2014/main" id="{227F68EE-F9EE-739D-77E1-BF5B964E6D6B}"/>
              </a:ext>
            </a:extLst>
          </p:cNvPr>
          <p:cNvCxnSpPr>
            <a:cxnSpLocks/>
            <a:stCxn id="202" idx="1"/>
            <a:endCxn id="222" idx="3"/>
          </p:cNvCxnSpPr>
          <p:nvPr/>
        </p:nvCxnSpPr>
        <p:spPr>
          <a:xfrm flipH="1" flipV="1">
            <a:off x="27876398" y="11118038"/>
            <a:ext cx="1070525" cy="1"/>
          </a:xfrm>
          <a:prstGeom prst="straightConnector1">
            <a:avLst/>
          </a:prstGeom>
          <a:noFill/>
          <a:ln w="38100" cap="flat" cmpd="sng" algn="ctr">
            <a:solidFill>
              <a:sysClr val="windowText" lastClr="000000"/>
            </a:solidFill>
            <a:prstDash val="solid"/>
            <a:tailEnd type="triangle"/>
          </a:ln>
          <a:effectLst/>
        </p:spPr>
      </p:cxnSp>
      <p:cxnSp>
        <p:nvCxnSpPr>
          <p:cNvPr id="261" name="Straight Arrow Connector 260">
            <a:extLst>
              <a:ext uri="{FF2B5EF4-FFF2-40B4-BE49-F238E27FC236}">
                <a16:creationId xmlns:a16="http://schemas.microsoft.com/office/drawing/2014/main" id="{90DBB028-C2F0-3805-5B69-6E9A107C61AD}"/>
              </a:ext>
            </a:extLst>
          </p:cNvPr>
          <p:cNvCxnSpPr>
            <a:cxnSpLocks/>
            <a:endCxn id="229" idx="0"/>
          </p:cNvCxnSpPr>
          <p:nvPr/>
        </p:nvCxnSpPr>
        <p:spPr>
          <a:xfrm>
            <a:off x="29856208" y="10578874"/>
            <a:ext cx="1194136" cy="1843486"/>
          </a:xfrm>
          <a:prstGeom prst="straightConnector1">
            <a:avLst/>
          </a:prstGeom>
          <a:noFill/>
          <a:ln w="38100" cap="flat" cmpd="sng" algn="ctr">
            <a:solidFill>
              <a:sysClr val="windowText" lastClr="000000"/>
            </a:solidFill>
            <a:prstDash val="solid"/>
            <a:tailEnd type="triangle"/>
          </a:ln>
          <a:effectLst/>
        </p:spPr>
      </p:cxnSp>
      <p:cxnSp>
        <p:nvCxnSpPr>
          <p:cNvPr id="262" name="Straight Arrow Connector 261">
            <a:extLst>
              <a:ext uri="{FF2B5EF4-FFF2-40B4-BE49-F238E27FC236}">
                <a16:creationId xmlns:a16="http://schemas.microsoft.com/office/drawing/2014/main" id="{8D6A60DE-8054-3987-C631-2351D9280EBC}"/>
              </a:ext>
            </a:extLst>
          </p:cNvPr>
          <p:cNvCxnSpPr>
            <a:cxnSpLocks/>
            <a:stCxn id="220" idx="2"/>
            <a:endCxn id="212" idx="0"/>
          </p:cNvCxnSpPr>
          <p:nvPr/>
        </p:nvCxnSpPr>
        <p:spPr>
          <a:xfrm>
            <a:off x="25637947" y="12639265"/>
            <a:ext cx="6004" cy="380734"/>
          </a:xfrm>
          <a:prstGeom prst="straightConnector1">
            <a:avLst/>
          </a:prstGeom>
          <a:noFill/>
          <a:ln w="38100" cap="flat" cmpd="sng" algn="ctr">
            <a:solidFill>
              <a:sysClr val="windowText" lastClr="000000"/>
            </a:solidFill>
            <a:prstDash val="solid"/>
            <a:tailEnd type="triangle"/>
          </a:ln>
          <a:effectLst/>
        </p:spPr>
      </p:cxnSp>
      <p:cxnSp>
        <p:nvCxnSpPr>
          <p:cNvPr id="263" name="Straight Arrow Connector 262">
            <a:extLst>
              <a:ext uri="{FF2B5EF4-FFF2-40B4-BE49-F238E27FC236}">
                <a16:creationId xmlns:a16="http://schemas.microsoft.com/office/drawing/2014/main" id="{4CCC6A95-B272-195F-5FA8-212209BDFB56}"/>
              </a:ext>
            </a:extLst>
          </p:cNvPr>
          <p:cNvCxnSpPr>
            <a:cxnSpLocks/>
          </p:cNvCxnSpPr>
          <p:nvPr/>
        </p:nvCxnSpPr>
        <p:spPr>
          <a:xfrm>
            <a:off x="27085135" y="12570631"/>
            <a:ext cx="0" cy="1688735"/>
          </a:xfrm>
          <a:prstGeom prst="straightConnector1">
            <a:avLst/>
          </a:prstGeom>
          <a:noFill/>
          <a:ln w="38100" cap="flat" cmpd="sng" algn="ctr">
            <a:solidFill>
              <a:sysClr val="windowText" lastClr="000000"/>
            </a:solidFill>
            <a:prstDash val="solid"/>
            <a:tailEnd type="triangle"/>
          </a:ln>
          <a:effectLst/>
        </p:spPr>
      </p:cxnSp>
      <p:cxnSp>
        <p:nvCxnSpPr>
          <p:cNvPr id="264" name="Straight Arrow Connector 263">
            <a:extLst>
              <a:ext uri="{FF2B5EF4-FFF2-40B4-BE49-F238E27FC236}">
                <a16:creationId xmlns:a16="http://schemas.microsoft.com/office/drawing/2014/main" id="{9A934091-4E41-BBF0-9366-DF6A56E6C2DF}"/>
              </a:ext>
            </a:extLst>
          </p:cNvPr>
          <p:cNvCxnSpPr>
            <a:cxnSpLocks/>
            <a:stCxn id="220" idx="3"/>
            <a:endCxn id="221" idx="0"/>
          </p:cNvCxnSpPr>
          <p:nvPr/>
        </p:nvCxnSpPr>
        <p:spPr>
          <a:xfrm>
            <a:off x="26301199" y="12084345"/>
            <a:ext cx="427350" cy="2187656"/>
          </a:xfrm>
          <a:prstGeom prst="straightConnector1">
            <a:avLst/>
          </a:prstGeom>
          <a:noFill/>
          <a:ln w="38100" cap="flat" cmpd="sng" algn="ctr">
            <a:solidFill>
              <a:sysClr val="windowText" lastClr="000000"/>
            </a:solidFill>
            <a:prstDash val="solid"/>
            <a:tailEnd type="triangle"/>
          </a:ln>
          <a:effectLst/>
        </p:spPr>
      </p:cxnSp>
      <p:cxnSp>
        <p:nvCxnSpPr>
          <p:cNvPr id="265" name="Straight Arrow Connector 264">
            <a:extLst>
              <a:ext uri="{FF2B5EF4-FFF2-40B4-BE49-F238E27FC236}">
                <a16:creationId xmlns:a16="http://schemas.microsoft.com/office/drawing/2014/main" id="{D21FA177-6B84-95B4-528C-70853C81289F}"/>
              </a:ext>
            </a:extLst>
          </p:cNvPr>
          <p:cNvCxnSpPr>
            <a:cxnSpLocks/>
            <a:stCxn id="202" idx="2"/>
            <a:endCxn id="223" idx="0"/>
          </p:cNvCxnSpPr>
          <p:nvPr/>
        </p:nvCxnSpPr>
        <p:spPr>
          <a:xfrm flipH="1">
            <a:off x="29308422" y="11358656"/>
            <a:ext cx="1032" cy="1115626"/>
          </a:xfrm>
          <a:prstGeom prst="straightConnector1">
            <a:avLst/>
          </a:prstGeom>
          <a:noFill/>
          <a:ln w="38100" cap="flat" cmpd="sng" algn="ctr">
            <a:solidFill>
              <a:sysClr val="windowText" lastClr="000000"/>
            </a:solidFill>
            <a:prstDash val="solid"/>
            <a:tailEnd type="triangle"/>
          </a:ln>
          <a:effectLst/>
        </p:spPr>
      </p:cxnSp>
      <p:cxnSp>
        <p:nvCxnSpPr>
          <p:cNvPr id="266" name="Straight Arrow Connector 265">
            <a:extLst>
              <a:ext uri="{FF2B5EF4-FFF2-40B4-BE49-F238E27FC236}">
                <a16:creationId xmlns:a16="http://schemas.microsoft.com/office/drawing/2014/main" id="{702F0B44-1C28-1345-A1C4-9B105231A942}"/>
              </a:ext>
            </a:extLst>
          </p:cNvPr>
          <p:cNvCxnSpPr>
            <a:cxnSpLocks/>
          </p:cNvCxnSpPr>
          <p:nvPr/>
        </p:nvCxnSpPr>
        <p:spPr>
          <a:xfrm>
            <a:off x="28419409" y="10055705"/>
            <a:ext cx="367046" cy="2381453"/>
          </a:xfrm>
          <a:prstGeom prst="straightConnector1">
            <a:avLst/>
          </a:prstGeom>
          <a:noFill/>
          <a:ln w="38100" cap="flat" cmpd="sng" algn="ctr">
            <a:solidFill>
              <a:sysClr val="windowText" lastClr="000000"/>
            </a:solidFill>
            <a:prstDash val="solid"/>
            <a:tailEnd type="triangle"/>
          </a:ln>
          <a:effectLst/>
        </p:spPr>
      </p:cxnSp>
      <p:cxnSp>
        <p:nvCxnSpPr>
          <p:cNvPr id="267" name="Straight Arrow Connector 266">
            <a:extLst>
              <a:ext uri="{FF2B5EF4-FFF2-40B4-BE49-F238E27FC236}">
                <a16:creationId xmlns:a16="http://schemas.microsoft.com/office/drawing/2014/main" id="{3CAB2BED-3A6D-3B97-4B38-CDEB9AD41071}"/>
              </a:ext>
            </a:extLst>
          </p:cNvPr>
          <p:cNvCxnSpPr>
            <a:cxnSpLocks/>
          </p:cNvCxnSpPr>
          <p:nvPr/>
        </p:nvCxnSpPr>
        <p:spPr>
          <a:xfrm>
            <a:off x="29626900" y="11396546"/>
            <a:ext cx="923996" cy="1051579"/>
          </a:xfrm>
          <a:prstGeom prst="straightConnector1">
            <a:avLst/>
          </a:prstGeom>
          <a:noFill/>
          <a:ln w="38100" cap="flat" cmpd="sng" algn="ctr">
            <a:solidFill>
              <a:sysClr val="windowText" lastClr="000000"/>
            </a:solidFill>
            <a:prstDash val="solid"/>
            <a:tailEnd type="triangle"/>
          </a:ln>
          <a:effectLst/>
        </p:spPr>
      </p:cxnSp>
      <p:cxnSp>
        <p:nvCxnSpPr>
          <p:cNvPr id="268" name="Straight Arrow Connector 267">
            <a:extLst>
              <a:ext uri="{FF2B5EF4-FFF2-40B4-BE49-F238E27FC236}">
                <a16:creationId xmlns:a16="http://schemas.microsoft.com/office/drawing/2014/main" id="{7F0191A7-6920-24AC-DA27-16145BE2FF0B}"/>
              </a:ext>
            </a:extLst>
          </p:cNvPr>
          <p:cNvCxnSpPr>
            <a:cxnSpLocks/>
          </p:cNvCxnSpPr>
          <p:nvPr/>
        </p:nvCxnSpPr>
        <p:spPr>
          <a:xfrm>
            <a:off x="29977650" y="6839247"/>
            <a:ext cx="0" cy="1424365"/>
          </a:xfrm>
          <a:prstGeom prst="straightConnector1">
            <a:avLst/>
          </a:prstGeom>
          <a:noFill/>
          <a:ln w="38100" cap="flat" cmpd="sng" algn="ctr">
            <a:solidFill>
              <a:sysClr val="windowText" lastClr="000000"/>
            </a:solidFill>
            <a:prstDash val="solid"/>
            <a:tailEnd type="triangle"/>
          </a:ln>
          <a:effectLst/>
        </p:spPr>
      </p:cxnSp>
      <p:cxnSp>
        <p:nvCxnSpPr>
          <p:cNvPr id="269" name="Straight Arrow Connector 268">
            <a:extLst>
              <a:ext uri="{FF2B5EF4-FFF2-40B4-BE49-F238E27FC236}">
                <a16:creationId xmlns:a16="http://schemas.microsoft.com/office/drawing/2014/main" id="{81203148-BBAC-6DD8-45D5-6F58C778D032}"/>
              </a:ext>
            </a:extLst>
          </p:cNvPr>
          <p:cNvCxnSpPr>
            <a:cxnSpLocks/>
          </p:cNvCxnSpPr>
          <p:nvPr/>
        </p:nvCxnSpPr>
        <p:spPr>
          <a:xfrm flipV="1">
            <a:off x="24797279" y="8249807"/>
            <a:ext cx="3052591" cy="8402"/>
          </a:xfrm>
          <a:prstGeom prst="straightConnector1">
            <a:avLst/>
          </a:prstGeom>
          <a:noFill/>
          <a:ln w="38100" cap="flat" cmpd="sng" algn="ctr">
            <a:solidFill>
              <a:sysClr val="windowText" lastClr="000000"/>
            </a:solidFill>
            <a:prstDash val="solid"/>
            <a:tailEnd type="none"/>
          </a:ln>
          <a:effectLst/>
        </p:spPr>
      </p:cxnSp>
      <p:cxnSp>
        <p:nvCxnSpPr>
          <p:cNvPr id="270" name="Straight Arrow Connector 269">
            <a:extLst>
              <a:ext uri="{FF2B5EF4-FFF2-40B4-BE49-F238E27FC236}">
                <a16:creationId xmlns:a16="http://schemas.microsoft.com/office/drawing/2014/main" id="{C632F618-6F53-C515-A931-84DA39B4EDC4}"/>
              </a:ext>
            </a:extLst>
          </p:cNvPr>
          <p:cNvCxnSpPr>
            <a:cxnSpLocks/>
          </p:cNvCxnSpPr>
          <p:nvPr/>
        </p:nvCxnSpPr>
        <p:spPr>
          <a:xfrm>
            <a:off x="28581203" y="6594170"/>
            <a:ext cx="0" cy="342822"/>
          </a:xfrm>
          <a:prstGeom prst="straightConnector1">
            <a:avLst/>
          </a:prstGeom>
          <a:noFill/>
          <a:ln w="38100" cap="flat" cmpd="sng" algn="ctr">
            <a:solidFill>
              <a:sysClr val="windowText" lastClr="000000"/>
            </a:solidFill>
            <a:prstDash val="solid"/>
            <a:tailEnd type="triangle"/>
          </a:ln>
          <a:effectLst/>
        </p:spPr>
      </p:cxnSp>
      <p:cxnSp>
        <p:nvCxnSpPr>
          <p:cNvPr id="271" name="Straight Arrow Connector 270">
            <a:extLst>
              <a:ext uri="{FF2B5EF4-FFF2-40B4-BE49-F238E27FC236}">
                <a16:creationId xmlns:a16="http://schemas.microsoft.com/office/drawing/2014/main" id="{BF9BF017-DAA1-BB2D-0DC0-89F22A403494}"/>
              </a:ext>
            </a:extLst>
          </p:cNvPr>
          <p:cNvCxnSpPr>
            <a:cxnSpLocks/>
          </p:cNvCxnSpPr>
          <p:nvPr/>
        </p:nvCxnSpPr>
        <p:spPr>
          <a:xfrm>
            <a:off x="25978874" y="11209033"/>
            <a:ext cx="0" cy="355173"/>
          </a:xfrm>
          <a:prstGeom prst="straightConnector1">
            <a:avLst/>
          </a:prstGeom>
          <a:noFill/>
          <a:ln w="38100" cap="flat" cmpd="sng" algn="ctr">
            <a:solidFill>
              <a:sysClr val="windowText" lastClr="000000"/>
            </a:solidFill>
            <a:prstDash val="solid"/>
            <a:tailEnd type="triangle"/>
          </a:ln>
          <a:effectLst/>
        </p:spPr>
      </p:cxnSp>
      <p:cxnSp>
        <p:nvCxnSpPr>
          <p:cNvPr id="272" name="Straight Arrow Connector 271">
            <a:extLst>
              <a:ext uri="{FF2B5EF4-FFF2-40B4-BE49-F238E27FC236}">
                <a16:creationId xmlns:a16="http://schemas.microsoft.com/office/drawing/2014/main" id="{050E5460-054A-3C39-D9BA-B098DFC69639}"/>
              </a:ext>
            </a:extLst>
          </p:cNvPr>
          <p:cNvCxnSpPr>
            <a:cxnSpLocks/>
          </p:cNvCxnSpPr>
          <p:nvPr/>
        </p:nvCxnSpPr>
        <p:spPr>
          <a:xfrm>
            <a:off x="26173284" y="9473961"/>
            <a:ext cx="0" cy="649863"/>
          </a:xfrm>
          <a:prstGeom prst="straightConnector1">
            <a:avLst/>
          </a:prstGeom>
          <a:noFill/>
          <a:ln w="38100" cap="flat" cmpd="sng" algn="ctr">
            <a:solidFill>
              <a:sysClr val="windowText" lastClr="000000"/>
            </a:solidFill>
            <a:prstDash val="solid"/>
            <a:tailEnd type="triangle"/>
          </a:ln>
          <a:effectLst/>
        </p:spPr>
      </p:cxnSp>
      <p:cxnSp>
        <p:nvCxnSpPr>
          <p:cNvPr id="273" name="Straight Arrow Connector 272">
            <a:extLst>
              <a:ext uri="{FF2B5EF4-FFF2-40B4-BE49-F238E27FC236}">
                <a16:creationId xmlns:a16="http://schemas.microsoft.com/office/drawing/2014/main" id="{5DF47B67-1992-B9AF-0F09-4ADA564E140B}"/>
              </a:ext>
            </a:extLst>
          </p:cNvPr>
          <p:cNvCxnSpPr>
            <a:cxnSpLocks/>
          </p:cNvCxnSpPr>
          <p:nvPr/>
        </p:nvCxnSpPr>
        <p:spPr>
          <a:xfrm flipH="1" flipV="1">
            <a:off x="26896244" y="10458694"/>
            <a:ext cx="2017325" cy="455094"/>
          </a:xfrm>
          <a:prstGeom prst="straightConnector1">
            <a:avLst/>
          </a:prstGeom>
          <a:noFill/>
          <a:ln w="38100" cap="flat" cmpd="sng" algn="ctr">
            <a:solidFill>
              <a:sysClr val="windowText" lastClr="000000"/>
            </a:solidFill>
            <a:prstDash val="solid"/>
            <a:tailEnd type="triangle"/>
          </a:ln>
          <a:effectLst/>
        </p:spPr>
      </p:cxnSp>
      <p:cxnSp>
        <p:nvCxnSpPr>
          <p:cNvPr id="274" name="Straight Arrow Connector 273">
            <a:extLst>
              <a:ext uri="{FF2B5EF4-FFF2-40B4-BE49-F238E27FC236}">
                <a16:creationId xmlns:a16="http://schemas.microsoft.com/office/drawing/2014/main" id="{E7045F02-2067-AC07-D198-EE6FD8B4EA1C}"/>
              </a:ext>
            </a:extLst>
          </p:cNvPr>
          <p:cNvCxnSpPr>
            <a:cxnSpLocks/>
          </p:cNvCxnSpPr>
          <p:nvPr/>
        </p:nvCxnSpPr>
        <p:spPr>
          <a:xfrm>
            <a:off x="28289204" y="10055705"/>
            <a:ext cx="12505" cy="3610905"/>
          </a:xfrm>
          <a:prstGeom prst="straightConnector1">
            <a:avLst/>
          </a:prstGeom>
          <a:noFill/>
          <a:ln w="38100" cap="flat" cmpd="sng" algn="ctr">
            <a:solidFill>
              <a:sysClr val="windowText" lastClr="000000"/>
            </a:solidFill>
            <a:prstDash val="solid"/>
            <a:tailEnd type="triangle"/>
          </a:ln>
          <a:effectLst/>
        </p:spPr>
      </p:cxnSp>
      <p:cxnSp>
        <p:nvCxnSpPr>
          <p:cNvPr id="275" name="Straight Arrow Connector 274">
            <a:extLst>
              <a:ext uri="{FF2B5EF4-FFF2-40B4-BE49-F238E27FC236}">
                <a16:creationId xmlns:a16="http://schemas.microsoft.com/office/drawing/2014/main" id="{FF1684B2-196D-F338-78FE-C8F6EA5E162F}"/>
              </a:ext>
            </a:extLst>
          </p:cNvPr>
          <p:cNvCxnSpPr>
            <a:cxnSpLocks/>
            <a:stCxn id="219" idx="2"/>
          </p:cNvCxnSpPr>
          <p:nvPr/>
        </p:nvCxnSpPr>
        <p:spPr>
          <a:xfrm flipH="1">
            <a:off x="31186533" y="14877627"/>
            <a:ext cx="694760" cy="368842"/>
          </a:xfrm>
          <a:prstGeom prst="straightConnector1">
            <a:avLst/>
          </a:prstGeom>
          <a:noFill/>
          <a:ln w="38100" cap="flat" cmpd="sng" algn="ctr">
            <a:solidFill>
              <a:sysClr val="windowText" lastClr="000000"/>
            </a:solidFill>
            <a:prstDash val="solid"/>
            <a:tailEnd type="triangle"/>
          </a:ln>
          <a:effectLst/>
        </p:spPr>
      </p:cxnSp>
      <p:cxnSp>
        <p:nvCxnSpPr>
          <p:cNvPr id="276" name="Straight Arrow Connector 275">
            <a:extLst>
              <a:ext uri="{FF2B5EF4-FFF2-40B4-BE49-F238E27FC236}">
                <a16:creationId xmlns:a16="http://schemas.microsoft.com/office/drawing/2014/main" id="{7D581E01-36DA-911B-DD77-2795EAB95FBB}"/>
              </a:ext>
            </a:extLst>
          </p:cNvPr>
          <p:cNvCxnSpPr>
            <a:cxnSpLocks/>
          </p:cNvCxnSpPr>
          <p:nvPr/>
        </p:nvCxnSpPr>
        <p:spPr>
          <a:xfrm flipH="1">
            <a:off x="29355174" y="14014313"/>
            <a:ext cx="1968132" cy="0"/>
          </a:xfrm>
          <a:prstGeom prst="straightConnector1">
            <a:avLst/>
          </a:prstGeom>
          <a:noFill/>
          <a:ln w="38100" cap="flat" cmpd="sng" algn="ctr">
            <a:solidFill>
              <a:sysClr val="windowText" lastClr="000000"/>
            </a:solidFill>
            <a:prstDash val="solid"/>
            <a:tailEnd type="triangle"/>
          </a:ln>
          <a:effectLst/>
        </p:spPr>
      </p:cxnSp>
      <p:cxnSp>
        <p:nvCxnSpPr>
          <p:cNvPr id="277" name="Straight Arrow Connector 276">
            <a:extLst>
              <a:ext uri="{FF2B5EF4-FFF2-40B4-BE49-F238E27FC236}">
                <a16:creationId xmlns:a16="http://schemas.microsoft.com/office/drawing/2014/main" id="{8C63E2AA-282D-13DF-E62C-04AACA8A817A}"/>
              </a:ext>
            </a:extLst>
          </p:cNvPr>
          <p:cNvCxnSpPr>
            <a:cxnSpLocks/>
            <a:stCxn id="226" idx="2"/>
            <a:endCxn id="219" idx="0"/>
          </p:cNvCxnSpPr>
          <p:nvPr/>
        </p:nvCxnSpPr>
        <p:spPr>
          <a:xfrm flipH="1">
            <a:off x="31881293" y="11201570"/>
            <a:ext cx="3033" cy="2575569"/>
          </a:xfrm>
          <a:prstGeom prst="straightConnector1">
            <a:avLst/>
          </a:prstGeom>
          <a:noFill/>
          <a:ln w="38100" cap="flat" cmpd="sng" algn="ctr">
            <a:solidFill>
              <a:sysClr val="windowText" lastClr="000000"/>
            </a:solidFill>
            <a:prstDash val="solid"/>
            <a:tailEnd type="triangle"/>
          </a:ln>
          <a:effectLst/>
        </p:spPr>
      </p:cxnSp>
      <p:sp>
        <p:nvSpPr>
          <p:cNvPr id="278" name="TextBox 277">
            <a:extLst>
              <a:ext uri="{FF2B5EF4-FFF2-40B4-BE49-F238E27FC236}">
                <a16:creationId xmlns:a16="http://schemas.microsoft.com/office/drawing/2014/main" id="{DFB6D511-A2EF-293A-0479-8C20FA5A8445}"/>
              </a:ext>
            </a:extLst>
          </p:cNvPr>
          <p:cNvSpPr txBox="1"/>
          <p:nvPr/>
        </p:nvSpPr>
        <p:spPr>
          <a:xfrm>
            <a:off x="22002674" y="14138857"/>
            <a:ext cx="2910540" cy="1015663"/>
          </a:xfrm>
          <a:prstGeom prst="rect">
            <a:avLst/>
          </a:prstGeom>
          <a:noFill/>
        </p:spPr>
        <p:txBody>
          <a:bodyPr wrap="none" rtlCol="0">
            <a:spAutoFit/>
          </a:bodyPr>
          <a:lstStyle/>
          <a:p>
            <a:pPr algn="ctr" defTabSz="1672005" fontAlgn="base">
              <a:spcBef>
                <a:spcPct val="0"/>
              </a:spcBef>
              <a:spcAft>
                <a:spcPct val="0"/>
              </a:spcAft>
            </a:pPr>
            <a:r>
              <a:rPr lang="en-US" sz="3000">
                <a:solidFill>
                  <a:prstClr val="black"/>
                </a:solidFill>
                <a:latin typeface="Cambria"/>
                <a:ea typeface="ＭＳ Ｐゴシック" pitchFamily="34" charset="-128"/>
              </a:rPr>
              <a:t>Primary product</a:t>
            </a:r>
            <a:br>
              <a:rPr lang="en-US" sz="3000">
                <a:solidFill>
                  <a:prstClr val="black"/>
                </a:solidFill>
                <a:latin typeface="Cambria"/>
                <a:ea typeface="ＭＳ Ｐゴシック" pitchFamily="34" charset="-128"/>
              </a:rPr>
            </a:br>
            <a:r>
              <a:rPr lang="en-US" sz="3000">
                <a:solidFill>
                  <a:prstClr val="black"/>
                </a:solidFill>
                <a:latin typeface="Cambria"/>
                <a:ea typeface="ＭＳ Ｐゴシック" pitchFamily="34" charset="-128"/>
              </a:rPr>
              <a:t>(highly toxic)</a:t>
            </a:r>
          </a:p>
        </p:txBody>
      </p:sp>
      <p:sp>
        <p:nvSpPr>
          <p:cNvPr id="279" name="Arrow: Down 278">
            <a:extLst>
              <a:ext uri="{FF2B5EF4-FFF2-40B4-BE49-F238E27FC236}">
                <a16:creationId xmlns:a16="http://schemas.microsoft.com/office/drawing/2014/main" id="{1A34398D-BB9D-9439-6967-2C5E2BBB256B}"/>
              </a:ext>
            </a:extLst>
          </p:cNvPr>
          <p:cNvSpPr/>
          <p:nvPr/>
        </p:nvSpPr>
        <p:spPr>
          <a:xfrm rot="16200000">
            <a:off x="25180682" y="14131251"/>
            <a:ext cx="648195" cy="1296418"/>
          </a:xfrm>
          <a:prstGeom prst="downArrow">
            <a:avLst/>
          </a:prstGeom>
          <a:noFill/>
          <a:ln w="9525"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280" name="TextBox 279">
            <a:extLst>
              <a:ext uri="{FF2B5EF4-FFF2-40B4-BE49-F238E27FC236}">
                <a16:creationId xmlns:a16="http://schemas.microsoft.com/office/drawing/2014/main" id="{71DAF8C4-25D2-11E8-C37D-8DC179AC9ED0}"/>
              </a:ext>
            </a:extLst>
          </p:cNvPr>
          <p:cNvSpPr txBox="1"/>
          <p:nvPr/>
        </p:nvSpPr>
        <p:spPr>
          <a:xfrm>
            <a:off x="23151541" y="4770780"/>
            <a:ext cx="8760924" cy="553998"/>
          </a:xfrm>
          <a:prstGeom prst="rect">
            <a:avLst/>
          </a:prstGeom>
          <a:noFill/>
        </p:spPr>
        <p:txBody>
          <a:bodyPr wrap="none" rtlCol="0">
            <a:spAutoFit/>
          </a:bodyPr>
          <a:lstStyle/>
          <a:p>
            <a:pPr defTabSz="1672005" fontAlgn="base">
              <a:spcBef>
                <a:spcPct val="0"/>
              </a:spcBef>
              <a:spcAft>
                <a:spcPct val="0"/>
              </a:spcAft>
            </a:pPr>
            <a:r>
              <a:rPr lang="en-US" sz="3000">
                <a:solidFill>
                  <a:prstClr val="black"/>
                </a:solidFill>
                <a:latin typeface="Cambria"/>
                <a:ea typeface="ＭＳ Ｐゴシック" pitchFamily="34" charset="-128"/>
              </a:rPr>
              <a:t>Extremely complex behavior from just</a:t>
            </a:r>
            <a:r>
              <a:rPr lang="en-US" sz="3000">
                <a:solidFill>
                  <a:srgbClr val="C0504D">
                    <a:lumMod val="75000"/>
                  </a:srgbClr>
                </a:solidFill>
                <a:latin typeface="Cambria"/>
                <a:ea typeface="ＭＳ Ｐゴシック" pitchFamily="34" charset="-128"/>
              </a:rPr>
              <a:t> </a:t>
            </a:r>
            <a:r>
              <a:rPr lang="en-US" sz="3000" b="1">
                <a:solidFill>
                  <a:srgbClr val="C0504D">
                    <a:lumMod val="75000"/>
                  </a:srgbClr>
                </a:solidFill>
                <a:latin typeface="Cambria"/>
                <a:ea typeface="ＭＳ Ｐゴシック" pitchFamily="34" charset="-128"/>
              </a:rPr>
              <a:t>two</a:t>
            </a:r>
            <a:r>
              <a:rPr lang="en-US" sz="3000">
                <a:solidFill>
                  <a:srgbClr val="C0504D">
                    <a:lumMod val="75000"/>
                  </a:srgbClr>
                </a:solidFill>
                <a:latin typeface="Cambria"/>
                <a:ea typeface="ＭＳ Ｐゴシック" pitchFamily="34" charset="-128"/>
              </a:rPr>
              <a:t> </a:t>
            </a:r>
            <a:r>
              <a:rPr lang="en-US" sz="3000">
                <a:solidFill>
                  <a:prstClr val="black"/>
                </a:solidFill>
                <a:latin typeface="Cambria"/>
                <a:ea typeface="ＭＳ Ｐゴシック" pitchFamily="34" charset="-128"/>
              </a:rPr>
              <a:t>reactants</a:t>
            </a:r>
          </a:p>
        </p:txBody>
      </p:sp>
      <p:cxnSp>
        <p:nvCxnSpPr>
          <p:cNvPr id="281" name="Straight Arrow Connector 280">
            <a:extLst>
              <a:ext uri="{FF2B5EF4-FFF2-40B4-BE49-F238E27FC236}">
                <a16:creationId xmlns:a16="http://schemas.microsoft.com/office/drawing/2014/main" id="{C4F11D86-A6B5-4594-868A-4E77CF3C2DD6}"/>
              </a:ext>
            </a:extLst>
          </p:cNvPr>
          <p:cNvCxnSpPr>
            <a:cxnSpLocks/>
          </p:cNvCxnSpPr>
          <p:nvPr/>
        </p:nvCxnSpPr>
        <p:spPr>
          <a:xfrm>
            <a:off x="27849870" y="7856560"/>
            <a:ext cx="0" cy="407052"/>
          </a:xfrm>
          <a:prstGeom prst="straightConnector1">
            <a:avLst/>
          </a:prstGeom>
          <a:noFill/>
          <a:ln w="38100" cap="flat" cmpd="sng" algn="ctr">
            <a:solidFill>
              <a:sysClr val="windowText" lastClr="000000"/>
            </a:solidFill>
            <a:prstDash val="solid"/>
            <a:headEnd type="triangle"/>
            <a:tailEnd type="none"/>
          </a:ln>
          <a:effectLst/>
        </p:spPr>
      </p:cxnSp>
      <p:cxnSp>
        <p:nvCxnSpPr>
          <p:cNvPr id="282" name="Straight Arrow Connector 281">
            <a:extLst>
              <a:ext uri="{FF2B5EF4-FFF2-40B4-BE49-F238E27FC236}">
                <a16:creationId xmlns:a16="http://schemas.microsoft.com/office/drawing/2014/main" id="{287A52E3-A5E8-316E-76AF-0FDFC7909B3F}"/>
              </a:ext>
            </a:extLst>
          </p:cNvPr>
          <p:cNvCxnSpPr>
            <a:cxnSpLocks/>
          </p:cNvCxnSpPr>
          <p:nvPr/>
        </p:nvCxnSpPr>
        <p:spPr>
          <a:xfrm flipV="1">
            <a:off x="24806506" y="7960618"/>
            <a:ext cx="2557" cy="302994"/>
          </a:xfrm>
          <a:prstGeom prst="straightConnector1">
            <a:avLst/>
          </a:prstGeom>
          <a:noFill/>
          <a:ln w="38100" cap="flat" cmpd="sng" algn="ctr">
            <a:solidFill>
              <a:sysClr val="windowText" lastClr="000000"/>
            </a:solidFill>
            <a:prstDash val="solid"/>
            <a:headEnd type="none"/>
            <a:tailEnd type="none"/>
          </a:ln>
          <a:effectLst/>
        </p:spPr>
      </p:cxnSp>
      <p:cxnSp>
        <p:nvCxnSpPr>
          <p:cNvPr id="283" name="Straight Arrow Connector 282">
            <a:extLst>
              <a:ext uri="{FF2B5EF4-FFF2-40B4-BE49-F238E27FC236}">
                <a16:creationId xmlns:a16="http://schemas.microsoft.com/office/drawing/2014/main" id="{ECC99562-2A7B-1A32-D1FC-C1D973D91438}"/>
              </a:ext>
            </a:extLst>
          </p:cNvPr>
          <p:cNvCxnSpPr>
            <a:cxnSpLocks/>
            <a:stCxn id="215" idx="2"/>
            <a:endCxn id="206" idx="0"/>
          </p:cNvCxnSpPr>
          <p:nvPr/>
        </p:nvCxnSpPr>
        <p:spPr>
          <a:xfrm flipH="1">
            <a:off x="22681251" y="9477907"/>
            <a:ext cx="427263" cy="385926"/>
          </a:xfrm>
          <a:prstGeom prst="straightConnector1">
            <a:avLst/>
          </a:prstGeom>
          <a:noFill/>
          <a:ln w="38100" cap="flat" cmpd="sng" algn="ctr">
            <a:solidFill>
              <a:sysClr val="windowText" lastClr="000000"/>
            </a:solidFill>
            <a:prstDash val="solid"/>
            <a:tailEnd type="triangle"/>
          </a:ln>
          <a:effectLst/>
        </p:spPr>
      </p:cxnSp>
      <p:cxnSp>
        <p:nvCxnSpPr>
          <p:cNvPr id="284" name="Straight Arrow Connector 283">
            <a:extLst>
              <a:ext uri="{FF2B5EF4-FFF2-40B4-BE49-F238E27FC236}">
                <a16:creationId xmlns:a16="http://schemas.microsoft.com/office/drawing/2014/main" id="{F483BBFC-3F06-1DD8-9F92-0F80A627D14B}"/>
              </a:ext>
            </a:extLst>
          </p:cNvPr>
          <p:cNvCxnSpPr>
            <a:cxnSpLocks/>
          </p:cNvCxnSpPr>
          <p:nvPr/>
        </p:nvCxnSpPr>
        <p:spPr>
          <a:xfrm flipV="1">
            <a:off x="25959697" y="7960618"/>
            <a:ext cx="0" cy="167205"/>
          </a:xfrm>
          <a:prstGeom prst="straightConnector1">
            <a:avLst/>
          </a:prstGeom>
          <a:noFill/>
          <a:ln w="38100" cap="flat" cmpd="sng" algn="ctr">
            <a:solidFill>
              <a:sysClr val="windowText" lastClr="000000"/>
            </a:solidFill>
            <a:prstDash val="solid"/>
            <a:headEnd type="none"/>
            <a:tailEnd type="none"/>
          </a:ln>
          <a:effectLst/>
        </p:spPr>
      </p:cxnSp>
      <p:cxnSp>
        <p:nvCxnSpPr>
          <p:cNvPr id="285" name="Straight Arrow Connector 284">
            <a:extLst>
              <a:ext uri="{FF2B5EF4-FFF2-40B4-BE49-F238E27FC236}">
                <a16:creationId xmlns:a16="http://schemas.microsoft.com/office/drawing/2014/main" id="{511DDD34-4A96-715D-1933-68F02699E9E7}"/>
              </a:ext>
            </a:extLst>
          </p:cNvPr>
          <p:cNvCxnSpPr>
            <a:cxnSpLocks/>
          </p:cNvCxnSpPr>
          <p:nvPr/>
        </p:nvCxnSpPr>
        <p:spPr>
          <a:xfrm flipV="1">
            <a:off x="23272141" y="8109781"/>
            <a:ext cx="0" cy="232518"/>
          </a:xfrm>
          <a:prstGeom prst="straightConnector1">
            <a:avLst/>
          </a:prstGeom>
          <a:noFill/>
          <a:ln w="38100" cap="flat" cmpd="sng" algn="ctr">
            <a:solidFill>
              <a:sysClr val="windowText" lastClr="000000"/>
            </a:solidFill>
            <a:prstDash val="solid"/>
            <a:headEnd type="triangle"/>
            <a:tailEnd type="none"/>
          </a:ln>
          <a:effectLst/>
        </p:spPr>
      </p:cxnSp>
      <p:cxnSp>
        <p:nvCxnSpPr>
          <p:cNvPr id="286" name="Straight Arrow Connector 285">
            <a:extLst>
              <a:ext uri="{FF2B5EF4-FFF2-40B4-BE49-F238E27FC236}">
                <a16:creationId xmlns:a16="http://schemas.microsoft.com/office/drawing/2014/main" id="{03AF2124-2E5E-9E63-E37A-D82C64E7F111}"/>
              </a:ext>
            </a:extLst>
          </p:cNvPr>
          <p:cNvCxnSpPr>
            <a:cxnSpLocks/>
          </p:cNvCxnSpPr>
          <p:nvPr/>
        </p:nvCxnSpPr>
        <p:spPr>
          <a:xfrm flipH="1">
            <a:off x="30240880" y="10526980"/>
            <a:ext cx="8155" cy="3804127"/>
          </a:xfrm>
          <a:prstGeom prst="straightConnector1">
            <a:avLst/>
          </a:prstGeom>
          <a:noFill/>
          <a:ln w="38100" cap="flat" cmpd="sng" algn="ctr">
            <a:solidFill>
              <a:sysClr val="windowText" lastClr="000000"/>
            </a:solidFill>
            <a:prstDash val="solid"/>
            <a:tailEnd type="triangle"/>
          </a:ln>
          <a:effectLst/>
        </p:spPr>
      </p:cxnSp>
      <p:cxnSp>
        <p:nvCxnSpPr>
          <p:cNvPr id="287" name="Straight Arrow Connector 286">
            <a:extLst>
              <a:ext uri="{FF2B5EF4-FFF2-40B4-BE49-F238E27FC236}">
                <a16:creationId xmlns:a16="http://schemas.microsoft.com/office/drawing/2014/main" id="{8DA7E07A-C3CA-1738-8365-0B7730628D8F}"/>
              </a:ext>
            </a:extLst>
          </p:cNvPr>
          <p:cNvCxnSpPr>
            <a:cxnSpLocks/>
          </p:cNvCxnSpPr>
          <p:nvPr/>
        </p:nvCxnSpPr>
        <p:spPr>
          <a:xfrm>
            <a:off x="30068670" y="10542306"/>
            <a:ext cx="177080" cy="3974"/>
          </a:xfrm>
          <a:prstGeom prst="straightConnector1">
            <a:avLst/>
          </a:prstGeom>
          <a:noFill/>
          <a:ln w="38100" cap="flat" cmpd="sng" algn="ctr">
            <a:solidFill>
              <a:sysClr val="windowText" lastClr="000000"/>
            </a:solidFill>
            <a:prstDash val="solid"/>
            <a:tailEnd type="none"/>
          </a:ln>
          <a:effectLst/>
        </p:spPr>
      </p:cxnSp>
      <p:sp>
        <p:nvSpPr>
          <p:cNvPr id="289" name="TextBox 288">
            <a:extLst>
              <a:ext uri="{FF2B5EF4-FFF2-40B4-BE49-F238E27FC236}">
                <a16:creationId xmlns:a16="http://schemas.microsoft.com/office/drawing/2014/main" id="{E1F0EA86-8B36-5394-9BB1-57D7D3C94F6D}"/>
              </a:ext>
            </a:extLst>
          </p:cNvPr>
          <p:cNvSpPr txBox="1"/>
          <p:nvPr/>
        </p:nvSpPr>
        <p:spPr>
          <a:xfrm>
            <a:off x="609600" y="4133379"/>
            <a:ext cx="2897529" cy="914400"/>
          </a:xfrm>
          <a:prstGeom prst="rect">
            <a:avLst/>
          </a:prstGeom>
          <a:noFill/>
        </p:spPr>
        <p:txBody>
          <a:bodyPr wrap="none" rtlCol="0">
            <a:noAutofit/>
          </a:bodyPr>
          <a:lstStyle/>
          <a:p>
            <a:pPr algn="ctr"/>
            <a:r>
              <a:rPr lang="en-US" sz="1600"/>
              <a:t>*excluding excess reactants</a:t>
            </a:r>
          </a:p>
        </p:txBody>
      </p:sp>
    </p:spTree>
    <p:extLst>
      <p:ext uri="{BB962C8B-B14F-4D97-AF65-F5344CB8AC3E}">
        <p14:creationId xmlns:p14="http://schemas.microsoft.com/office/powerpoint/2010/main" val="80379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88F0-0CC1-F3E9-C3D7-5E809809A0D0}"/>
              </a:ext>
            </a:extLst>
          </p:cNvPr>
          <p:cNvSpPr>
            <a:spLocks noGrp="1"/>
          </p:cNvSpPr>
          <p:nvPr>
            <p:ph type="title"/>
          </p:nvPr>
        </p:nvSpPr>
        <p:spPr/>
        <p:txBody>
          <a:bodyPr/>
          <a:lstStyle/>
          <a:p>
            <a:r>
              <a:rPr lang="en-US"/>
              <a:t>Full Performance Comparison</a:t>
            </a:r>
          </a:p>
        </p:txBody>
      </p:sp>
      <p:graphicFrame>
        <p:nvGraphicFramePr>
          <p:cNvPr id="6" name="Table 6">
            <a:extLst>
              <a:ext uri="{FF2B5EF4-FFF2-40B4-BE49-F238E27FC236}">
                <a16:creationId xmlns:a16="http://schemas.microsoft.com/office/drawing/2014/main" id="{5C265953-AF69-850B-2C12-2A833D39662F}"/>
              </a:ext>
            </a:extLst>
          </p:cNvPr>
          <p:cNvGraphicFramePr>
            <a:graphicFrameLocks noGrp="1"/>
          </p:cNvGraphicFramePr>
          <p:nvPr>
            <p:ph idx="1"/>
          </p:nvPr>
        </p:nvGraphicFramePr>
        <p:xfrm>
          <a:off x="609600" y="1604645"/>
          <a:ext cx="10972794" cy="2214880"/>
        </p:xfrm>
        <a:graphic>
          <a:graphicData uri="http://schemas.openxmlformats.org/drawingml/2006/table">
            <a:tbl>
              <a:tblPr firstRow="1" bandRow="1">
                <a:tableStyleId>{5C22544A-7EE6-4342-B048-85BDC9FD1C3A}</a:tableStyleId>
              </a:tblPr>
              <a:tblGrid>
                <a:gridCol w="1567542">
                  <a:extLst>
                    <a:ext uri="{9D8B030D-6E8A-4147-A177-3AD203B41FA5}">
                      <a16:colId xmlns:a16="http://schemas.microsoft.com/office/drawing/2014/main" val="865588331"/>
                    </a:ext>
                  </a:extLst>
                </a:gridCol>
                <a:gridCol w="1567542">
                  <a:extLst>
                    <a:ext uri="{9D8B030D-6E8A-4147-A177-3AD203B41FA5}">
                      <a16:colId xmlns:a16="http://schemas.microsoft.com/office/drawing/2014/main" val="2545307689"/>
                    </a:ext>
                  </a:extLst>
                </a:gridCol>
                <a:gridCol w="1567542">
                  <a:extLst>
                    <a:ext uri="{9D8B030D-6E8A-4147-A177-3AD203B41FA5}">
                      <a16:colId xmlns:a16="http://schemas.microsoft.com/office/drawing/2014/main" val="2117737688"/>
                    </a:ext>
                  </a:extLst>
                </a:gridCol>
                <a:gridCol w="1567542">
                  <a:extLst>
                    <a:ext uri="{9D8B030D-6E8A-4147-A177-3AD203B41FA5}">
                      <a16:colId xmlns:a16="http://schemas.microsoft.com/office/drawing/2014/main" val="2729062856"/>
                    </a:ext>
                  </a:extLst>
                </a:gridCol>
                <a:gridCol w="1567542">
                  <a:extLst>
                    <a:ext uri="{9D8B030D-6E8A-4147-A177-3AD203B41FA5}">
                      <a16:colId xmlns:a16="http://schemas.microsoft.com/office/drawing/2014/main" val="3667693549"/>
                    </a:ext>
                  </a:extLst>
                </a:gridCol>
                <a:gridCol w="1567542">
                  <a:extLst>
                    <a:ext uri="{9D8B030D-6E8A-4147-A177-3AD203B41FA5}">
                      <a16:colId xmlns:a16="http://schemas.microsoft.com/office/drawing/2014/main" val="4263430714"/>
                    </a:ext>
                  </a:extLst>
                </a:gridCol>
                <a:gridCol w="1567542">
                  <a:extLst>
                    <a:ext uri="{9D8B030D-6E8A-4147-A177-3AD203B41FA5}">
                      <a16:colId xmlns:a16="http://schemas.microsoft.com/office/drawing/2014/main" val="568190708"/>
                    </a:ext>
                  </a:extLst>
                </a:gridCol>
              </a:tblGrid>
              <a:tr h="370840">
                <a:tc>
                  <a:txBody>
                    <a:bodyPr/>
                    <a:lstStyle/>
                    <a:p>
                      <a:r>
                        <a:rPr lang="en-US"/>
                        <a:t>Model</a:t>
                      </a:r>
                    </a:p>
                  </a:txBody>
                  <a:tcPr/>
                </a:tc>
                <a:tc gridSpan="2">
                  <a:txBody>
                    <a:bodyPr/>
                    <a:lstStyle/>
                    <a:p>
                      <a:r>
                        <a:rPr lang="en-US"/>
                        <a:t>RMSE</a:t>
                      </a:r>
                    </a:p>
                  </a:txBody>
                  <a:tcPr/>
                </a:tc>
                <a:tc hMerge="1">
                  <a:txBody>
                    <a:bodyPr/>
                    <a:lstStyle/>
                    <a:p>
                      <a:endParaRPr lang="en-US"/>
                    </a:p>
                  </a:txBody>
                  <a:tcPr/>
                </a:tc>
                <a:tc gridSpan="2">
                  <a:txBody>
                    <a:bodyPr/>
                    <a:lstStyle/>
                    <a:p>
                      <a:r>
                        <a:rPr lang="en-US"/>
                        <a:t>MAE</a:t>
                      </a:r>
                    </a:p>
                  </a:txBody>
                  <a:tcPr/>
                </a:tc>
                <a:tc hMerge="1">
                  <a:txBody>
                    <a:bodyPr/>
                    <a:lstStyle/>
                    <a:p>
                      <a:endParaRPr lang="en-US"/>
                    </a:p>
                  </a:txBody>
                  <a:tcPr/>
                </a:tc>
                <a:tc gridSpan="2">
                  <a:txBody>
                    <a:bodyPr/>
                    <a:lstStyle/>
                    <a:p>
                      <a:r>
                        <a:rPr lang="en-US"/>
                        <a:t>R</a:t>
                      </a:r>
                      <a:r>
                        <a:rPr lang="en-US" baseline="30000"/>
                        <a:t>2</a:t>
                      </a:r>
                      <a:endParaRPr lang="en-US"/>
                    </a:p>
                  </a:txBody>
                  <a:tcPr/>
                </a:tc>
                <a:tc hMerge="1">
                  <a:txBody>
                    <a:bodyPr/>
                    <a:lstStyle/>
                    <a:p>
                      <a:endParaRPr lang="en-US"/>
                    </a:p>
                  </a:txBody>
                  <a:tcPr/>
                </a:tc>
                <a:extLst>
                  <a:ext uri="{0D108BD9-81ED-4DB2-BD59-A6C34878D82A}">
                    <a16:rowId xmlns:a16="http://schemas.microsoft.com/office/drawing/2014/main" val="2721158830"/>
                  </a:ext>
                </a:extLst>
              </a:tr>
              <a:tr h="370840">
                <a:tc>
                  <a:txBody>
                    <a:bodyPr/>
                    <a:lstStyle/>
                    <a:p>
                      <a:endParaRPr lang="en-US"/>
                    </a:p>
                  </a:txBody>
                  <a:tcPr/>
                </a:tc>
                <a:tc>
                  <a:txBody>
                    <a:bodyPr/>
                    <a:lstStyle/>
                    <a:p>
                      <a:r>
                        <a:rPr lang="en-US"/>
                        <a:t>Train</a:t>
                      </a:r>
                    </a:p>
                  </a:txBody>
                  <a:tcPr/>
                </a:tc>
                <a:tc>
                  <a:txBody>
                    <a:bodyPr/>
                    <a:lstStyle/>
                    <a:p>
                      <a:r>
                        <a:rPr lang="en-US"/>
                        <a:t>Test</a:t>
                      </a:r>
                    </a:p>
                  </a:txBody>
                  <a:tcPr/>
                </a:tc>
                <a:tc>
                  <a:txBody>
                    <a:bodyPr/>
                    <a:lstStyle/>
                    <a:p>
                      <a:r>
                        <a:rPr lang="en-US"/>
                        <a:t>Train</a:t>
                      </a:r>
                    </a:p>
                  </a:txBody>
                  <a:tcPr/>
                </a:tc>
                <a:tc>
                  <a:txBody>
                    <a:bodyPr/>
                    <a:lstStyle/>
                    <a:p>
                      <a:r>
                        <a:rPr lang="en-US"/>
                        <a:t>Test</a:t>
                      </a:r>
                    </a:p>
                  </a:txBody>
                  <a:tcPr/>
                </a:tc>
                <a:tc>
                  <a:txBody>
                    <a:bodyPr/>
                    <a:lstStyle/>
                    <a:p>
                      <a:r>
                        <a:rPr lang="en-US"/>
                        <a:t>Train</a:t>
                      </a:r>
                    </a:p>
                  </a:txBody>
                  <a:tcPr/>
                </a:tc>
                <a:tc>
                  <a:txBody>
                    <a:bodyPr/>
                    <a:lstStyle/>
                    <a:p>
                      <a:r>
                        <a:rPr lang="en-US"/>
                        <a:t>Test</a:t>
                      </a:r>
                    </a:p>
                  </a:txBody>
                  <a:tcPr/>
                </a:tc>
                <a:extLst>
                  <a:ext uri="{0D108BD9-81ED-4DB2-BD59-A6C34878D82A}">
                    <a16:rowId xmlns:a16="http://schemas.microsoft.com/office/drawing/2014/main" val="1466879272"/>
                  </a:ext>
                </a:extLst>
              </a:tr>
              <a:tr h="185420">
                <a:tc>
                  <a:txBody>
                    <a:bodyPr/>
                    <a:lstStyle/>
                    <a:p>
                      <a:r>
                        <a:rPr lang="en-US"/>
                        <a:t>RFR</a:t>
                      </a:r>
                    </a:p>
                  </a:txBody>
                  <a:tcPr/>
                </a:tc>
                <a:tc>
                  <a:txBody>
                    <a:bodyPr/>
                    <a:lstStyle/>
                    <a:p>
                      <a:r>
                        <a:rPr lang="en-US"/>
                        <a:t>.469</a:t>
                      </a:r>
                    </a:p>
                  </a:txBody>
                  <a:tcPr/>
                </a:tc>
                <a:tc>
                  <a:txBody>
                    <a:bodyPr/>
                    <a:lstStyle/>
                    <a:p>
                      <a:r>
                        <a:rPr lang="en-US"/>
                        <a:t>.750</a:t>
                      </a:r>
                    </a:p>
                  </a:txBody>
                  <a:tcPr/>
                </a:tc>
                <a:tc>
                  <a:txBody>
                    <a:bodyPr/>
                    <a:lstStyle/>
                    <a:p>
                      <a:r>
                        <a:rPr lang="en-US"/>
                        <a:t>.286</a:t>
                      </a:r>
                    </a:p>
                  </a:txBody>
                  <a:tcPr/>
                </a:tc>
                <a:tc>
                  <a:txBody>
                    <a:bodyPr/>
                    <a:lstStyle/>
                    <a:p>
                      <a:r>
                        <a:rPr lang="en-US"/>
                        <a:t>.469</a:t>
                      </a:r>
                    </a:p>
                  </a:txBody>
                  <a:tcPr/>
                </a:tc>
                <a:tc>
                  <a:txBody>
                    <a:bodyPr/>
                    <a:lstStyle/>
                    <a:p>
                      <a:r>
                        <a:rPr lang="en-US"/>
                        <a:t>.938</a:t>
                      </a:r>
                    </a:p>
                  </a:txBody>
                  <a:tcPr/>
                </a:tc>
                <a:tc>
                  <a:txBody>
                    <a:bodyPr/>
                    <a:lstStyle/>
                    <a:p>
                      <a:r>
                        <a:rPr lang="en-US"/>
                        <a:t>.841</a:t>
                      </a:r>
                    </a:p>
                  </a:txBody>
                  <a:tcPr/>
                </a:tc>
                <a:extLst>
                  <a:ext uri="{0D108BD9-81ED-4DB2-BD59-A6C34878D82A}">
                    <a16:rowId xmlns:a16="http://schemas.microsoft.com/office/drawing/2014/main" val="3741300115"/>
                  </a:ext>
                </a:extLst>
              </a:tr>
              <a:tr h="185420">
                <a:tc>
                  <a:txBody>
                    <a:bodyPr/>
                    <a:lstStyle/>
                    <a:p>
                      <a:r>
                        <a:rPr lang="en-US" b="1"/>
                        <a:t>GBR</a:t>
                      </a:r>
                    </a:p>
                  </a:txBody>
                  <a:tcPr/>
                </a:tc>
                <a:tc>
                  <a:txBody>
                    <a:bodyPr/>
                    <a:lstStyle/>
                    <a:p>
                      <a:r>
                        <a:rPr lang="en-US"/>
                        <a:t>.483</a:t>
                      </a:r>
                    </a:p>
                  </a:txBody>
                  <a:tcPr/>
                </a:tc>
                <a:tc>
                  <a:txBody>
                    <a:bodyPr/>
                    <a:lstStyle/>
                    <a:p>
                      <a:r>
                        <a:rPr lang="en-US"/>
                        <a:t>.723</a:t>
                      </a:r>
                    </a:p>
                  </a:txBody>
                  <a:tcPr/>
                </a:tc>
                <a:tc>
                  <a:txBody>
                    <a:bodyPr/>
                    <a:lstStyle/>
                    <a:p>
                      <a:r>
                        <a:rPr lang="en-US"/>
                        <a:t>.307</a:t>
                      </a:r>
                    </a:p>
                  </a:txBody>
                  <a:tcPr/>
                </a:tc>
                <a:tc>
                  <a:txBody>
                    <a:bodyPr/>
                    <a:lstStyle/>
                    <a:p>
                      <a:r>
                        <a:rPr lang="en-US"/>
                        <a:t>.461</a:t>
                      </a:r>
                    </a:p>
                  </a:txBody>
                  <a:tcPr/>
                </a:tc>
                <a:tc>
                  <a:txBody>
                    <a:bodyPr/>
                    <a:lstStyle/>
                    <a:p>
                      <a:r>
                        <a:rPr lang="en-US"/>
                        <a:t>.934</a:t>
                      </a:r>
                    </a:p>
                  </a:txBody>
                  <a:tcPr/>
                </a:tc>
                <a:tc>
                  <a:txBody>
                    <a:bodyPr/>
                    <a:lstStyle/>
                    <a:p>
                      <a:r>
                        <a:rPr lang="en-US"/>
                        <a:t>.852</a:t>
                      </a:r>
                    </a:p>
                  </a:txBody>
                  <a:tcPr/>
                </a:tc>
                <a:extLst>
                  <a:ext uri="{0D108BD9-81ED-4DB2-BD59-A6C34878D82A}">
                    <a16:rowId xmlns:a16="http://schemas.microsoft.com/office/drawing/2014/main" val="1568317999"/>
                  </a:ext>
                </a:extLst>
              </a:tr>
              <a:tr h="370840">
                <a:tc>
                  <a:txBody>
                    <a:bodyPr/>
                    <a:lstStyle/>
                    <a:p>
                      <a:r>
                        <a:rPr lang="en-US"/>
                        <a:t>KNN</a:t>
                      </a:r>
                    </a:p>
                  </a:txBody>
                  <a:tcPr/>
                </a:tc>
                <a:tc>
                  <a:txBody>
                    <a:bodyPr/>
                    <a:lstStyle/>
                    <a:p>
                      <a:r>
                        <a:rPr lang="en-US"/>
                        <a:t>.467</a:t>
                      </a:r>
                    </a:p>
                  </a:txBody>
                  <a:tcPr/>
                </a:tc>
                <a:tc>
                  <a:txBody>
                    <a:bodyPr/>
                    <a:lstStyle/>
                    <a:p>
                      <a:r>
                        <a:rPr lang="en-US"/>
                        <a:t>.770</a:t>
                      </a:r>
                    </a:p>
                  </a:txBody>
                  <a:tcPr/>
                </a:tc>
                <a:tc>
                  <a:txBody>
                    <a:bodyPr/>
                    <a:lstStyle/>
                    <a:p>
                      <a:r>
                        <a:rPr lang="en-US"/>
                        <a:t>.275</a:t>
                      </a:r>
                    </a:p>
                  </a:txBody>
                  <a:tcPr/>
                </a:tc>
                <a:tc>
                  <a:txBody>
                    <a:bodyPr/>
                    <a:lstStyle/>
                    <a:p>
                      <a:r>
                        <a:rPr lang="en-US"/>
                        <a:t>.470</a:t>
                      </a:r>
                    </a:p>
                  </a:txBody>
                  <a:tcPr/>
                </a:tc>
                <a:tc>
                  <a:txBody>
                    <a:bodyPr/>
                    <a:lstStyle/>
                    <a:p>
                      <a:r>
                        <a:rPr lang="en-US"/>
                        <a:t>.938</a:t>
                      </a:r>
                    </a:p>
                  </a:txBody>
                  <a:tcPr/>
                </a:tc>
                <a:tc>
                  <a:txBody>
                    <a:bodyPr/>
                    <a:lstStyle/>
                    <a:p>
                      <a:r>
                        <a:rPr lang="en-US"/>
                        <a:t>.833</a:t>
                      </a:r>
                    </a:p>
                  </a:txBody>
                  <a:tcPr/>
                </a:tc>
                <a:extLst>
                  <a:ext uri="{0D108BD9-81ED-4DB2-BD59-A6C34878D82A}">
                    <a16:rowId xmlns:a16="http://schemas.microsoft.com/office/drawing/2014/main" val="2548571938"/>
                  </a:ext>
                </a:extLst>
              </a:tr>
              <a:tr h="370840">
                <a:tc>
                  <a:txBody>
                    <a:bodyPr/>
                    <a:lstStyle/>
                    <a:p>
                      <a:r>
                        <a:rPr lang="en-US"/>
                        <a:t>LCKNN</a:t>
                      </a:r>
                    </a:p>
                  </a:txBody>
                  <a:tcPr/>
                </a:tc>
                <a:tc>
                  <a:txBody>
                    <a:bodyPr/>
                    <a:lstStyle/>
                    <a:p>
                      <a:r>
                        <a:rPr lang="en-US"/>
                        <a:t>.467</a:t>
                      </a:r>
                    </a:p>
                  </a:txBody>
                  <a:tcPr/>
                </a:tc>
                <a:tc>
                  <a:txBody>
                    <a:bodyPr/>
                    <a:lstStyle/>
                    <a:p>
                      <a:r>
                        <a:rPr lang="en-US"/>
                        <a:t>.753</a:t>
                      </a:r>
                    </a:p>
                  </a:txBody>
                  <a:tcPr/>
                </a:tc>
                <a:tc>
                  <a:txBody>
                    <a:bodyPr/>
                    <a:lstStyle/>
                    <a:p>
                      <a:r>
                        <a:rPr lang="en-US"/>
                        <a:t>.275</a:t>
                      </a:r>
                    </a:p>
                  </a:txBody>
                  <a:tcPr/>
                </a:tc>
                <a:tc>
                  <a:txBody>
                    <a:bodyPr/>
                    <a:lstStyle/>
                    <a:p>
                      <a:r>
                        <a:rPr lang="en-US"/>
                        <a:t>.465</a:t>
                      </a:r>
                    </a:p>
                  </a:txBody>
                  <a:tcPr/>
                </a:tc>
                <a:tc>
                  <a:txBody>
                    <a:bodyPr/>
                    <a:lstStyle/>
                    <a:p>
                      <a:r>
                        <a:rPr lang="en-US"/>
                        <a:t>.938</a:t>
                      </a:r>
                    </a:p>
                  </a:txBody>
                  <a:tcPr/>
                </a:tc>
                <a:tc>
                  <a:txBody>
                    <a:bodyPr/>
                    <a:lstStyle/>
                    <a:p>
                      <a:r>
                        <a:rPr lang="en-US"/>
                        <a:t>.836</a:t>
                      </a:r>
                    </a:p>
                  </a:txBody>
                  <a:tcPr/>
                </a:tc>
                <a:extLst>
                  <a:ext uri="{0D108BD9-81ED-4DB2-BD59-A6C34878D82A}">
                    <a16:rowId xmlns:a16="http://schemas.microsoft.com/office/drawing/2014/main" val="2491600973"/>
                  </a:ext>
                </a:extLst>
              </a:tr>
            </a:tbl>
          </a:graphicData>
        </a:graphic>
      </p:graphicFrame>
      <p:sp>
        <p:nvSpPr>
          <p:cNvPr id="4" name="Footer Placeholder 3">
            <a:extLst>
              <a:ext uri="{FF2B5EF4-FFF2-40B4-BE49-F238E27FC236}">
                <a16:creationId xmlns:a16="http://schemas.microsoft.com/office/drawing/2014/main" id="{8FB4ECDF-B21D-F67C-1FC4-EBB766393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864BC-D0ED-3957-4AB4-D0C3F0FDA4C1}"/>
              </a:ext>
            </a:extLst>
          </p:cNvPr>
          <p:cNvSpPr>
            <a:spLocks noGrp="1"/>
          </p:cNvSpPr>
          <p:nvPr>
            <p:ph type="sldNum" sz="quarter" idx="12"/>
          </p:nvPr>
        </p:nvSpPr>
        <p:spPr/>
        <p:txBody>
          <a:bodyPr/>
          <a:lstStyle/>
          <a:p>
            <a:fld id="{963B0023-0CED-47F7-85AE-654F0B232C29}" type="slidenum">
              <a:rPr lang="en-US" smtClean="0"/>
              <a:pPr/>
              <a:t>22</a:t>
            </a:fld>
            <a:endParaRPr lang="en-US"/>
          </a:p>
        </p:txBody>
      </p:sp>
    </p:spTree>
    <p:extLst>
      <p:ext uri="{BB962C8B-B14F-4D97-AF65-F5344CB8AC3E}">
        <p14:creationId xmlns:p14="http://schemas.microsoft.com/office/powerpoint/2010/main" val="106941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B8EF-5014-0866-9856-8263999455EB}"/>
              </a:ext>
            </a:extLst>
          </p:cNvPr>
          <p:cNvSpPr>
            <a:spLocks noGrp="1"/>
          </p:cNvSpPr>
          <p:nvPr>
            <p:ph type="title"/>
          </p:nvPr>
        </p:nvSpPr>
        <p:spPr/>
        <p:txBody>
          <a:bodyPr/>
          <a:lstStyle/>
          <a:p>
            <a:r>
              <a:rPr lang="en-US"/>
              <a:t>Model Selection</a:t>
            </a:r>
          </a:p>
        </p:txBody>
      </p:sp>
      <p:sp>
        <p:nvSpPr>
          <p:cNvPr id="3" name="Content Placeholder 2">
            <a:extLst>
              <a:ext uri="{FF2B5EF4-FFF2-40B4-BE49-F238E27FC236}">
                <a16:creationId xmlns:a16="http://schemas.microsoft.com/office/drawing/2014/main" id="{A2B45193-77B2-2CF0-3007-F38A74D8044C}"/>
              </a:ext>
            </a:extLst>
          </p:cNvPr>
          <p:cNvSpPr>
            <a:spLocks noGrp="1"/>
          </p:cNvSpPr>
          <p:nvPr>
            <p:ph idx="1"/>
          </p:nvPr>
        </p:nvSpPr>
        <p:spPr/>
        <p:txBody>
          <a:bodyPr/>
          <a:lstStyle/>
          <a:p>
            <a:r>
              <a:rPr lang="en-US"/>
              <a:t>10 models considered</a:t>
            </a:r>
          </a:p>
          <a:p>
            <a:pPr lvl="1"/>
            <a:r>
              <a:rPr lang="en-US"/>
              <a:t>Linear, Lasso, &amp; Ridge Regression, K-nearest Neighbors (KNN), custom Linearly Corrected KNN (LCKNN), Random Forest Regression (RFR), Gradient Boosting Regression (GBR), Histogram-based Gradient Boosting Regression (HGBR), and 3 and 4-layer feed-forward fully-connected neural networks</a:t>
            </a:r>
          </a:p>
          <a:p>
            <a:r>
              <a:rPr lang="en-US"/>
              <a:t>After initial tuning, RFR, GBR, KNN, and LCKNN selected for further development</a:t>
            </a:r>
          </a:p>
        </p:txBody>
      </p:sp>
      <p:sp>
        <p:nvSpPr>
          <p:cNvPr id="4" name="Footer Placeholder 3">
            <a:extLst>
              <a:ext uri="{FF2B5EF4-FFF2-40B4-BE49-F238E27FC236}">
                <a16:creationId xmlns:a16="http://schemas.microsoft.com/office/drawing/2014/main" id="{A9D008AE-F612-6001-56FE-8307DB44F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71004-5BF7-3A22-F294-C3B4C8F16B79}"/>
              </a:ext>
            </a:extLst>
          </p:cNvPr>
          <p:cNvSpPr>
            <a:spLocks noGrp="1"/>
          </p:cNvSpPr>
          <p:nvPr>
            <p:ph type="sldNum" sz="quarter" idx="12"/>
          </p:nvPr>
        </p:nvSpPr>
        <p:spPr/>
        <p:txBody>
          <a:bodyPr/>
          <a:lstStyle/>
          <a:p>
            <a:fld id="{963B0023-0CED-47F7-85AE-654F0B232C29}" type="slidenum">
              <a:rPr lang="en-US" smtClean="0"/>
              <a:pPr/>
              <a:t>23</a:t>
            </a:fld>
            <a:endParaRPr lang="en-US"/>
          </a:p>
        </p:txBody>
      </p:sp>
    </p:spTree>
    <p:extLst>
      <p:ext uri="{BB962C8B-B14F-4D97-AF65-F5344CB8AC3E}">
        <p14:creationId xmlns:p14="http://schemas.microsoft.com/office/powerpoint/2010/main" val="363756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EEBF-9854-B9EE-C5D7-27C5E9EDA601}"/>
              </a:ext>
            </a:extLst>
          </p:cNvPr>
          <p:cNvSpPr>
            <a:spLocks noGrp="1"/>
          </p:cNvSpPr>
          <p:nvPr>
            <p:ph type="title"/>
          </p:nvPr>
        </p:nvSpPr>
        <p:spPr/>
        <p:txBody>
          <a:bodyPr/>
          <a:lstStyle/>
          <a:p>
            <a:r>
              <a:rPr lang="en-US"/>
              <a:t>Atoms Considered</a:t>
            </a:r>
          </a:p>
        </p:txBody>
      </p:sp>
      <p:sp>
        <p:nvSpPr>
          <p:cNvPr id="3" name="Content Placeholder 2">
            <a:extLst>
              <a:ext uri="{FF2B5EF4-FFF2-40B4-BE49-F238E27FC236}">
                <a16:creationId xmlns:a16="http://schemas.microsoft.com/office/drawing/2014/main" id="{AD35E4AA-F22A-0099-8086-37C0F3B4D372}"/>
              </a:ext>
            </a:extLst>
          </p:cNvPr>
          <p:cNvSpPr>
            <a:spLocks noGrp="1"/>
          </p:cNvSpPr>
          <p:nvPr>
            <p:ph idx="1"/>
          </p:nvPr>
        </p:nvSpPr>
        <p:spPr/>
        <p:txBody>
          <a:bodyPr/>
          <a:lstStyle/>
          <a:p>
            <a:r>
              <a:rPr lang="pt-BR"/>
              <a:t>Carbon, Hydrogen, Nitrogen, Oxygen, Sulfur, Phosphorus, Fluorine, Chlorine, Bromine, Iodine</a:t>
            </a:r>
            <a:endParaRPr lang="en-US"/>
          </a:p>
        </p:txBody>
      </p:sp>
      <p:sp>
        <p:nvSpPr>
          <p:cNvPr id="4" name="Footer Placeholder 3">
            <a:extLst>
              <a:ext uri="{FF2B5EF4-FFF2-40B4-BE49-F238E27FC236}">
                <a16:creationId xmlns:a16="http://schemas.microsoft.com/office/drawing/2014/main" id="{C684D384-20E6-274B-E194-EF9DB15D6A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522E46-85F6-7C56-1BB3-34A4A1C754B8}"/>
              </a:ext>
            </a:extLst>
          </p:cNvPr>
          <p:cNvSpPr>
            <a:spLocks noGrp="1"/>
          </p:cNvSpPr>
          <p:nvPr>
            <p:ph type="sldNum" sz="quarter" idx="12"/>
          </p:nvPr>
        </p:nvSpPr>
        <p:spPr/>
        <p:txBody>
          <a:bodyPr/>
          <a:lstStyle/>
          <a:p>
            <a:fld id="{963B0023-0CED-47F7-85AE-654F0B232C29}" type="slidenum">
              <a:rPr lang="en-US" smtClean="0"/>
              <a:pPr/>
              <a:t>24</a:t>
            </a:fld>
            <a:endParaRPr lang="en-US"/>
          </a:p>
        </p:txBody>
      </p:sp>
    </p:spTree>
    <p:extLst>
      <p:ext uri="{BB962C8B-B14F-4D97-AF65-F5344CB8AC3E}">
        <p14:creationId xmlns:p14="http://schemas.microsoft.com/office/powerpoint/2010/main" val="241431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7B97-D9D7-2C89-E56D-0E6CBEE4126C}"/>
              </a:ext>
            </a:extLst>
          </p:cNvPr>
          <p:cNvSpPr>
            <a:spLocks noGrp="1"/>
          </p:cNvSpPr>
          <p:nvPr>
            <p:ph type="title"/>
          </p:nvPr>
        </p:nvSpPr>
        <p:spPr/>
        <p:txBody>
          <a:bodyPr/>
          <a:lstStyle/>
          <a:p>
            <a:r>
              <a:rPr lang="en-US"/>
              <a:t>Augmenting MF-LOGP: Model Tuning</a:t>
            </a:r>
          </a:p>
        </p:txBody>
      </p:sp>
      <p:sp>
        <p:nvSpPr>
          <p:cNvPr id="3" name="Content Placeholder 2">
            <a:extLst>
              <a:ext uri="{FF2B5EF4-FFF2-40B4-BE49-F238E27FC236}">
                <a16:creationId xmlns:a16="http://schemas.microsoft.com/office/drawing/2014/main" id="{B4C2C4C8-1CE5-9C6F-A382-AD28B06FBF0B}"/>
              </a:ext>
            </a:extLst>
          </p:cNvPr>
          <p:cNvSpPr>
            <a:spLocks noGrp="1"/>
          </p:cNvSpPr>
          <p:nvPr>
            <p:ph idx="1"/>
          </p:nvPr>
        </p:nvSpPr>
        <p:spPr/>
        <p:txBody>
          <a:bodyPr/>
          <a:lstStyle/>
          <a:p>
            <a:r>
              <a:rPr lang="en-US"/>
              <a:t>Random Search to determine preliminary hyperparameters</a:t>
            </a:r>
          </a:p>
          <a:p>
            <a:r>
              <a:rPr lang="en-US"/>
              <a:t>Grid Search iteratively performed in neighborhood of preliminary values</a:t>
            </a:r>
          </a:p>
          <a:p>
            <a:r>
              <a:rPr lang="en-US"/>
              <a:t>KNN further modified</a:t>
            </a:r>
          </a:p>
          <a:p>
            <a:pPr lvl="1"/>
            <a:r>
              <a:rPr lang="en-US"/>
              <a:t>LCKNN developed: ridge regression is used to push KNN in (likely) correct direction based off differences between molecule and its </a:t>
            </a:r>
            <a:r>
              <a:rPr lang="en-US" i="1"/>
              <a:t>k</a:t>
            </a:r>
            <a:r>
              <a:rPr lang="en-US"/>
              <a:t> neighbors</a:t>
            </a:r>
          </a:p>
        </p:txBody>
      </p:sp>
      <p:sp>
        <p:nvSpPr>
          <p:cNvPr id="4" name="Footer Placeholder 3">
            <a:extLst>
              <a:ext uri="{FF2B5EF4-FFF2-40B4-BE49-F238E27FC236}">
                <a16:creationId xmlns:a16="http://schemas.microsoft.com/office/drawing/2014/main" id="{11BE5855-1D64-E6B9-ADD9-EE279540F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457703-E333-C172-A025-285FD335066E}"/>
              </a:ext>
            </a:extLst>
          </p:cNvPr>
          <p:cNvSpPr>
            <a:spLocks noGrp="1"/>
          </p:cNvSpPr>
          <p:nvPr>
            <p:ph type="sldNum" sz="quarter" idx="12"/>
          </p:nvPr>
        </p:nvSpPr>
        <p:spPr/>
        <p:txBody>
          <a:bodyPr/>
          <a:lstStyle/>
          <a:p>
            <a:fld id="{963B0023-0CED-47F7-85AE-654F0B232C29}" type="slidenum">
              <a:rPr lang="en-US" smtClean="0"/>
              <a:pPr/>
              <a:t>25</a:t>
            </a:fld>
            <a:endParaRPr lang="en-US"/>
          </a:p>
        </p:txBody>
      </p:sp>
    </p:spTree>
    <p:extLst>
      <p:ext uri="{BB962C8B-B14F-4D97-AF65-F5344CB8AC3E}">
        <p14:creationId xmlns:p14="http://schemas.microsoft.com/office/powerpoint/2010/main" val="326142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B8EF-5014-0866-9856-8263999455EB}"/>
              </a:ext>
            </a:extLst>
          </p:cNvPr>
          <p:cNvSpPr>
            <a:spLocks noGrp="1"/>
          </p:cNvSpPr>
          <p:nvPr>
            <p:ph type="title"/>
          </p:nvPr>
        </p:nvSpPr>
        <p:spPr/>
        <p:txBody>
          <a:bodyPr/>
          <a:lstStyle/>
          <a:p>
            <a:r>
              <a:rPr lang="en-US"/>
              <a:t>Augmenting MF-LOGP: Data</a:t>
            </a:r>
          </a:p>
        </p:txBody>
      </p:sp>
      <p:sp>
        <p:nvSpPr>
          <p:cNvPr id="3" name="Content Placeholder 2">
            <a:extLst>
              <a:ext uri="{FF2B5EF4-FFF2-40B4-BE49-F238E27FC236}">
                <a16:creationId xmlns:a16="http://schemas.microsoft.com/office/drawing/2014/main" id="{A2B45193-77B2-2CF0-3007-F38A74D8044C}"/>
              </a:ext>
            </a:extLst>
          </p:cNvPr>
          <p:cNvSpPr>
            <a:spLocks noGrp="1"/>
          </p:cNvSpPr>
          <p:nvPr>
            <p:ph idx="1"/>
          </p:nvPr>
        </p:nvSpPr>
        <p:spPr/>
        <p:txBody>
          <a:bodyPr/>
          <a:lstStyle/>
          <a:p>
            <a:r>
              <a:rPr lang="en-US"/>
              <a:t>15% of data reserved for final testing</a:t>
            </a:r>
          </a:p>
          <a:p>
            <a:pPr lvl="1"/>
            <a:r>
              <a:rPr lang="en-US"/>
              <a:t>n = 2,722 testing points</a:t>
            </a:r>
          </a:p>
          <a:p>
            <a:r>
              <a:rPr lang="en-US"/>
              <a:t>New experimental </a:t>
            </a:r>
            <a:r>
              <a:rPr lang="en-US" err="1"/>
              <a:t>LogP</a:t>
            </a:r>
            <a:r>
              <a:rPr lang="en-US"/>
              <a:t> data added to remaining 85% </a:t>
            </a:r>
          </a:p>
          <a:p>
            <a:pPr lvl="1"/>
            <a:r>
              <a:rPr lang="en-US"/>
              <a:t>n = 15,420 + 1,086</a:t>
            </a:r>
          </a:p>
          <a:p>
            <a:pPr lvl="1"/>
            <a:r>
              <a:rPr lang="en-US"/>
              <a:t>Trained with 85/15 split: 14,030 training points, 2,476 validation</a:t>
            </a:r>
          </a:p>
          <a:p>
            <a:pPr lvl="1"/>
            <a:r>
              <a:rPr lang="en-US"/>
              <a:t>Training data were duplicated with noise added to duplicated </a:t>
            </a:r>
            <a:r>
              <a:rPr lang="en-US" err="1"/>
              <a:t>LogP</a:t>
            </a:r>
            <a:r>
              <a:rPr lang="en-US"/>
              <a:t> values, increasing robustness against overfitting</a:t>
            </a:r>
          </a:p>
          <a:p>
            <a:endParaRPr lang="en-US"/>
          </a:p>
          <a:p>
            <a:r>
              <a:rPr lang="en-US"/>
              <a:t>Feature selection</a:t>
            </a:r>
          </a:p>
          <a:p>
            <a:pPr lvl="1"/>
            <a:r>
              <a:rPr lang="en-US"/>
              <a:t>Number of each atom, % composition by atom</a:t>
            </a:r>
          </a:p>
          <a:p>
            <a:endParaRPr lang="en-US"/>
          </a:p>
        </p:txBody>
      </p:sp>
      <p:sp>
        <p:nvSpPr>
          <p:cNvPr id="4" name="Footer Placeholder 3">
            <a:extLst>
              <a:ext uri="{FF2B5EF4-FFF2-40B4-BE49-F238E27FC236}">
                <a16:creationId xmlns:a16="http://schemas.microsoft.com/office/drawing/2014/main" id="{A9D008AE-F612-6001-56FE-8307DB44F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71004-5BF7-3A22-F294-C3B4C8F16B79}"/>
              </a:ext>
            </a:extLst>
          </p:cNvPr>
          <p:cNvSpPr>
            <a:spLocks noGrp="1"/>
          </p:cNvSpPr>
          <p:nvPr>
            <p:ph type="sldNum" sz="quarter" idx="12"/>
          </p:nvPr>
        </p:nvSpPr>
        <p:spPr/>
        <p:txBody>
          <a:bodyPr/>
          <a:lstStyle/>
          <a:p>
            <a:fld id="{963B0023-0CED-47F7-85AE-654F0B232C29}" type="slidenum">
              <a:rPr lang="en-US" smtClean="0"/>
              <a:pPr/>
              <a:t>26</a:t>
            </a:fld>
            <a:endParaRPr lang="en-US"/>
          </a:p>
        </p:txBody>
      </p:sp>
    </p:spTree>
    <p:extLst>
      <p:ext uri="{BB962C8B-B14F-4D97-AF65-F5344CB8AC3E}">
        <p14:creationId xmlns:p14="http://schemas.microsoft.com/office/powerpoint/2010/main" val="230040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E1-F0E2-3456-964D-88D9BF5E0D48}"/>
              </a:ext>
            </a:extLst>
          </p:cNvPr>
          <p:cNvSpPr>
            <a:spLocks noGrp="1"/>
          </p:cNvSpPr>
          <p:nvPr>
            <p:ph type="title"/>
          </p:nvPr>
        </p:nvSpPr>
        <p:spPr/>
        <p:txBody>
          <a:bodyPr/>
          <a:lstStyle/>
          <a:p>
            <a:r>
              <a:rPr lang="en-US"/>
              <a:t>What are PFAS used for?</a:t>
            </a:r>
          </a:p>
        </p:txBody>
      </p:sp>
      <p:pic>
        <p:nvPicPr>
          <p:cNvPr id="8" name="Content Placeholder 7" descr="Factory with solid fill">
            <a:extLst>
              <a:ext uri="{FF2B5EF4-FFF2-40B4-BE49-F238E27FC236}">
                <a16:creationId xmlns:a16="http://schemas.microsoft.com/office/drawing/2014/main" id="{B833D97A-3941-592A-A01F-321CC1B7307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7447" y="1253835"/>
            <a:ext cx="1116334" cy="1116334"/>
          </a:xfrm>
        </p:spPr>
      </p:pic>
      <p:sp>
        <p:nvSpPr>
          <p:cNvPr id="4" name="Text Placeholder 3">
            <a:extLst>
              <a:ext uri="{FF2B5EF4-FFF2-40B4-BE49-F238E27FC236}">
                <a16:creationId xmlns:a16="http://schemas.microsoft.com/office/drawing/2014/main" id="{BE01B29B-0280-9948-3A6E-2BFEE8EF1B45}"/>
              </a:ext>
            </a:extLst>
          </p:cNvPr>
          <p:cNvSpPr>
            <a:spLocks noGrp="1"/>
          </p:cNvSpPr>
          <p:nvPr>
            <p:ph type="body" sz="half" idx="2"/>
          </p:nvPr>
        </p:nvSpPr>
        <p:spPr/>
        <p:txBody>
          <a:bodyPr>
            <a:normAutofit/>
          </a:bodyPr>
          <a:lstStyle/>
          <a:p>
            <a:r>
              <a:rPr lang="en-US"/>
              <a:t>Non-stick cookware</a:t>
            </a:r>
          </a:p>
          <a:p>
            <a:r>
              <a:rPr lang="en-US"/>
              <a:t>Food packaging</a:t>
            </a:r>
          </a:p>
          <a:p>
            <a:r>
              <a:rPr lang="en-US"/>
              <a:t>Water-repellant clothing</a:t>
            </a:r>
          </a:p>
          <a:p>
            <a:r>
              <a:rPr lang="en-US"/>
              <a:t>Fire suppressants</a:t>
            </a:r>
          </a:p>
          <a:p>
            <a:r>
              <a:rPr lang="en-US"/>
              <a:t>Many industries</a:t>
            </a:r>
          </a:p>
          <a:p>
            <a:pPr marL="342900" indent="-342900">
              <a:buFont typeface="Arial" panose="020B0604020202020204" pitchFamily="34" charset="0"/>
              <a:buChar char="•"/>
            </a:pPr>
            <a:r>
              <a:rPr lang="en-US"/>
              <a:t>Automotive</a:t>
            </a:r>
          </a:p>
          <a:p>
            <a:pPr marL="342900" indent="-342900">
              <a:buFont typeface="Arial" panose="020B0604020202020204" pitchFamily="34" charset="0"/>
              <a:buChar char="•"/>
            </a:pPr>
            <a:r>
              <a:rPr lang="en-US"/>
              <a:t>Personal care products</a:t>
            </a:r>
          </a:p>
          <a:p>
            <a:pPr marL="342900" indent="-342900">
              <a:buFont typeface="Arial" panose="020B0604020202020204" pitchFamily="34" charset="0"/>
              <a:buChar char="•"/>
            </a:pPr>
            <a:r>
              <a:rPr lang="en-US"/>
              <a:t>Electronic devices</a:t>
            </a:r>
          </a:p>
          <a:p>
            <a:r>
              <a:rPr lang="en-US"/>
              <a:t>And more… [1]</a:t>
            </a:r>
          </a:p>
        </p:txBody>
      </p:sp>
      <p:sp>
        <p:nvSpPr>
          <p:cNvPr id="5" name="Slide Number Placeholder 4">
            <a:extLst>
              <a:ext uri="{FF2B5EF4-FFF2-40B4-BE49-F238E27FC236}">
                <a16:creationId xmlns:a16="http://schemas.microsoft.com/office/drawing/2014/main" id="{191313E8-3EDB-40A2-87C1-D6D48F7E6BC0}"/>
              </a:ext>
            </a:extLst>
          </p:cNvPr>
          <p:cNvSpPr>
            <a:spLocks noGrp="1"/>
          </p:cNvSpPr>
          <p:nvPr>
            <p:ph type="sldNum" sz="quarter" idx="12"/>
          </p:nvPr>
        </p:nvSpPr>
        <p:spPr/>
        <p:txBody>
          <a:bodyPr/>
          <a:lstStyle/>
          <a:p>
            <a:fld id="{BFEBEB0A-9E3D-4B14-9782-E2AE3DA60D96}" type="slidenum">
              <a:rPr lang="en-US" smtClean="0"/>
              <a:pPr/>
              <a:t>3</a:t>
            </a:fld>
            <a:endParaRPr lang="en-US"/>
          </a:p>
        </p:txBody>
      </p:sp>
      <p:pic>
        <p:nvPicPr>
          <p:cNvPr id="10" name="Graphic 9" descr="Chemicals outline">
            <a:extLst>
              <a:ext uri="{FF2B5EF4-FFF2-40B4-BE49-F238E27FC236}">
                <a16:creationId xmlns:a16="http://schemas.microsoft.com/office/drawing/2014/main" id="{CD2BCED6-427E-1578-2F62-39BFAAF7A1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8414" y="3126007"/>
            <a:ext cx="914400" cy="914400"/>
          </a:xfrm>
          <a:prstGeom prst="rect">
            <a:avLst/>
          </a:prstGeom>
        </p:spPr>
      </p:pic>
      <p:pic>
        <p:nvPicPr>
          <p:cNvPr id="12" name="Graphic 11" descr="Fire Extinguisher outline">
            <a:extLst>
              <a:ext uri="{FF2B5EF4-FFF2-40B4-BE49-F238E27FC236}">
                <a16:creationId xmlns:a16="http://schemas.microsoft.com/office/drawing/2014/main" id="{69192450-DCD0-6404-E81F-71C3DC6144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1656" y="4370656"/>
            <a:ext cx="914400" cy="914400"/>
          </a:xfrm>
          <a:prstGeom prst="rect">
            <a:avLst/>
          </a:prstGeom>
        </p:spPr>
      </p:pic>
      <p:pic>
        <p:nvPicPr>
          <p:cNvPr id="14" name="Graphic 13" descr="Processor outline">
            <a:extLst>
              <a:ext uri="{FF2B5EF4-FFF2-40B4-BE49-F238E27FC236}">
                <a16:creationId xmlns:a16="http://schemas.microsoft.com/office/drawing/2014/main" id="{9AAE2A89-73D9-8AB8-288E-4C45B6EA17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2043" y="3240480"/>
            <a:ext cx="914400" cy="914400"/>
          </a:xfrm>
          <a:prstGeom prst="rect">
            <a:avLst/>
          </a:prstGeom>
        </p:spPr>
      </p:pic>
      <p:pic>
        <p:nvPicPr>
          <p:cNvPr id="18" name="Graphic 17" descr="Car outline">
            <a:extLst>
              <a:ext uri="{FF2B5EF4-FFF2-40B4-BE49-F238E27FC236}">
                <a16:creationId xmlns:a16="http://schemas.microsoft.com/office/drawing/2014/main" id="{A062381A-83DE-7424-1BEA-D7EC5AE009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93749" y="3235980"/>
            <a:ext cx="914400" cy="914400"/>
          </a:xfrm>
          <a:prstGeom prst="rect">
            <a:avLst/>
          </a:prstGeom>
        </p:spPr>
      </p:pic>
      <p:pic>
        <p:nvPicPr>
          <p:cNvPr id="20" name="Graphic 19" descr="Stamp outline">
            <a:extLst>
              <a:ext uri="{FF2B5EF4-FFF2-40B4-BE49-F238E27FC236}">
                <a16:creationId xmlns:a16="http://schemas.microsoft.com/office/drawing/2014/main" id="{F6D94958-15D4-499F-9B78-3690B29AD9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54892" y="4435750"/>
            <a:ext cx="914400" cy="914400"/>
          </a:xfrm>
          <a:prstGeom prst="rect">
            <a:avLst/>
          </a:prstGeom>
        </p:spPr>
      </p:pic>
      <p:pic>
        <p:nvPicPr>
          <p:cNvPr id="22" name="Graphic 21" descr="Menu with solid fill">
            <a:extLst>
              <a:ext uri="{FF2B5EF4-FFF2-40B4-BE49-F238E27FC236}">
                <a16:creationId xmlns:a16="http://schemas.microsoft.com/office/drawing/2014/main" id="{ED4AF266-7E9E-7EC9-649F-2FAE8977BB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6999" y="5267890"/>
            <a:ext cx="914400" cy="914400"/>
          </a:xfrm>
          <a:prstGeom prst="rect">
            <a:avLst/>
          </a:prstGeom>
        </p:spPr>
      </p:pic>
      <p:cxnSp>
        <p:nvCxnSpPr>
          <p:cNvPr id="23" name="Straight Arrow Connector 22">
            <a:extLst>
              <a:ext uri="{FF2B5EF4-FFF2-40B4-BE49-F238E27FC236}">
                <a16:creationId xmlns:a16="http://schemas.microsoft.com/office/drawing/2014/main" id="{322FEA58-B884-FBFA-F6E5-64C58055C0BC}"/>
              </a:ext>
            </a:extLst>
          </p:cNvPr>
          <p:cNvCxnSpPr>
            <a:cxnSpLocks/>
          </p:cNvCxnSpPr>
          <p:nvPr/>
        </p:nvCxnSpPr>
        <p:spPr>
          <a:xfrm flipH="1">
            <a:off x="7682134" y="4075913"/>
            <a:ext cx="207541" cy="1092147"/>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1D97069-99F0-51BC-22E9-F3B18A47C8F7}"/>
              </a:ext>
            </a:extLst>
          </p:cNvPr>
          <p:cNvCxnSpPr>
            <a:cxnSpLocks/>
          </p:cNvCxnSpPr>
          <p:nvPr/>
        </p:nvCxnSpPr>
        <p:spPr>
          <a:xfrm flipH="1">
            <a:off x="6963706" y="3886200"/>
            <a:ext cx="769927" cy="792447"/>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3DB55C8-183C-21E2-3F83-4A810BBDA40D}"/>
              </a:ext>
            </a:extLst>
          </p:cNvPr>
          <p:cNvCxnSpPr>
            <a:cxnSpLocks/>
            <a:stCxn id="10" idx="1"/>
            <a:endCxn id="14" idx="3"/>
          </p:cNvCxnSpPr>
          <p:nvPr/>
        </p:nvCxnSpPr>
        <p:spPr>
          <a:xfrm flipH="1">
            <a:off x="6916443" y="3583207"/>
            <a:ext cx="681971" cy="114473"/>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BF6A7F8-EA42-284C-DE2B-C7A535EA5911}"/>
              </a:ext>
            </a:extLst>
          </p:cNvPr>
          <p:cNvCxnSpPr>
            <a:cxnSpLocks/>
          </p:cNvCxnSpPr>
          <p:nvPr/>
        </p:nvCxnSpPr>
        <p:spPr>
          <a:xfrm>
            <a:off x="8313183" y="4075913"/>
            <a:ext cx="321981" cy="1092147"/>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F6D1608-767D-DDCC-9181-8DE7454DBDF7}"/>
              </a:ext>
            </a:extLst>
          </p:cNvPr>
          <p:cNvCxnSpPr>
            <a:cxnSpLocks/>
          </p:cNvCxnSpPr>
          <p:nvPr/>
        </p:nvCxnSpPr>
        <p:spPr>
          <a:xfrm>
            <a:off x="8509403" y="3886200"/>
            <a:ext cx="721839" cy="792447"/>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3053552-A266-7754-8163-C75ECC0312BB}"/>
              </a:ext>
            </a:extLst>
          </p:cNvPr>
          <p:cNvCxnSpPr>
            <a:cxnSpLocks/>
            <a:stCxn id="10" idx="3"/>
          </p:cNvCxnSpPr>
          <p:nvPr/>
        </p:nvCxnSpPr>
        <p:spPr>
          <a:xfrm>
            <a:off x="8512814" y="3583207"/>
            <a:ext cx="718428" cy="109973"/>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B556C56F-6804-8CBD-C9F5-4E5233F0CBC1}"/>
              </a:ext>
            </a:extLst>
          </p:cNvPr>
          <p:cNvCxnSpPr>
            <a:cxnSpLocks/>
            <a:endCxn id="10" idx="0"/>
          </p:cNvCxnSpPr>
          <p:nvPr/>
        </p:nvCxnSpPr>
        <p:spPr>
          <a:xfrm>
            <a:off x="8055614" y="2255520"/>
            <a:ext cx="0" cy="870487"/>
          </a:xfrm>
          <a:prstGeom prst="straightConnector1">
            <a:avLst/>
          </a:prstGeom>
          <a:ln w="762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0" name="Graphic 59" descr="Cosmetics outline">
            <a:extLst>
              <a:ext uri="{FF2B5EF4-FFF2-40B4-BE49-F238E27FC236}">
                <a16:creationId xmlns:a16="http://schemas.microsoft.com/office/drawing/2014/main" id="{A711768A-8E5F-51E2-36BF-F9C082F21A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86056" y="5253445"/>
            <a:ext cx="914400" cy="914400"/>
          </a:xfrm>
          <a:prstGeom prst="rect">
            <a:avLst/>
          </a:prstGeom>
        </p:spPr>
      </p:pic>
      <p:pic>
        <p:nvPicPr>
          <p:cNvPr id="61" name="Graphic 60" descr="Chemicals outline">
            <a:extLst>
              <a:ext uri="{FF2B5EF4-FFF2-40B4-BE49-F238E27FC236}">
                <a16:creationId xmlns:a16="http://schemas.microsoft.com/office/drawing/2014/main" id="{604F953B-4C2D-9DB2-9761-D15E0DDB23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2943511">
            <a:off x="5764230" y="4370656"/>
            <a:ext cx="442652" cy="442652"/>
          </a:xfrm>
          <a:prstGeom prst="rect">
            <a:avLst/>
          </a:prstGeom>
        </p:spPr>
      </p:pic>
      <p:pic>
        <p:nvPicPr>
          <p:cNvPr id="62" name="Graphic 61" descr="Chemicals outline">
            <a:extLst>
              <a:ext uri="{FF2B5EF4-FFF2-40B4-BE49-F238E27FC236}">
                <a16:creationId xmlns:a16="http://schemas.microsoft.com/office/drawing/2014/main" id="{1E35EE81-0B67-C2D2-1518-78AA75C4651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924145">
            <a:off x="6695117" y="5417202"/>
            <a:ext cx="442652" cy="442652"/>
          </a:xfrm>
          <a:prstGeom prst="rect">
            <a:avLst/>
          </a:prstGeom>
        </p:spPr>
      </p:pic>
      <p:pic>
        <p:nvPicPr>
          <p:cNvPr id="63" name="Graphic 62" descr="Chemicals outline">
            <a:extLst>
              <a:ext uri="{FF2B5EF4-FFF2-40B4-BE49-F238E27FC236}">
                <a16:creationId xmlns:a16="http://schemas.microsoft.com/office/drawing/2014/main" id="{2E4417BA-5C2B-59D8-8C25-4F8243A7EDA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6200000">
            <a:off x="5902868" y="5326860"/>
            <a:ext cx="442652" cy="442652"/>
          </a:xfrm>
          <a:prstGeom prst="rect">
            <a:avLst/>
          </a:prstGeom>
        </p:spPr>
      </p:pic>
      <p:pic>
        <p:nvPicPr>
          <p:cNvPr id="64" name="Graphic 63" descr="Chemicals outline">
            <a:extLst>
              <a:ext uri="{FF2B5EF4-FFF2-40B4-BE49-F238E27FC236}">
                <a16:creationId xmlns:a16="http://schemas.microsoft.com/office/drawing/2014/main" id="{B7A5921D-E0EF-CE34-ECAC-23D76C9C782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2394273">
            <a:off x="7870531" y="6031904"/>
            <a:ext cx="442652" cy="442652"/>
          </a:xfrm>
          <a:prstGeom prst="rect">
            <a:avLst/>
          </a:prstGeom>
        </p:spPr>
      </p:pic>
      <p:pic>
        <p:nvPicPr>
          <p:cNvPr id="65" name="Graphic 64" descr="Chemicals outline">
            <a:extLst>
              <a:ext uri="{FF2B5EF4-FFF2-40B4-BE49-F238E27FC236}">
                <a16:creationId xmlns:a16="http://schemas.microsoft.com/office/drawing/2014/main" id="{B6898D60-F0F1-371A-677A-27C16486E1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4705352">
            <a:off x="9315376" y="5503764"/>
            <a:ext cx="442652" cy="442652"/>
          </a:xfrm>
          <a:prstGeom prst="rect">
            <a:avLst/>
          </a:prstGeom>
        </p:spPr>
      </p:pic>
      <p:pic>
        <p:nvPicPr>
          <p:cNvPr id="66" name="Graphic 65" descr="Chemicals outline">
            <a:extLst>
              <a:ext uri="{FF2B5EF4-FFF2-40B4-BE49-F238E27FC236}">
                <a16:creationId xmlns:a16="http://schemas.microsoft.com/office/drawing/2014/main" id="{866FB828-8FA0-CF19-2C6A-3FCEA48BA2A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632692">
            <a:off x="10007012" y="4042114"/>
            <a:ext cx="442652" cy="442652"/>
          </a:xfrm>
          <a:prstGeom prst="rect">
            <a:avLst/>
          </a:prstGeom>
        </p:spPr>
      </p:pic>
      <p:pic>
        <p:nvPicPr>
          <p:cNvPr id="68" name="Graphic 67" descr="Chemicals outline">
            <a:extLst>
              <a:ext uri="{FF2B5EF4-FFF2-40B4-BE49-F238E27FC236}">
                <a16:creationId xmlns:a16="http://schemas.microsoft.com/office/drawing/2014/main" id="{07DC183A-5ECE-4BA2-90FA-FCBF956F41A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221540">
            <a:off x="10169292" y="5032119"/>
            <a:ext cx="442652" cy="442652"/>
          </a:xfrm>
          <a:prstGeom prst="rect">
            <a:avLst/>
          </a:prstGeom>
        </p:spPr>
      </p:pic>
      <p:pic>
        <p:nvPicPr>
          <p:cNvPr id="69" name="Graphic 68" descr="Chemicals outline">
            <a:extLst>
              <a:ext uri="{FF2B5EF4-FFF2-40B4-BE49-F238E27FC236}">
                <a16:creationId xmlns:a16="http://schemas.microsoft.com/office/drawing/2014/main" id="{715D1A3F-D14D-D3F7-2C7C-63EFBFE662B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7622538">
            <a:off x="9953922" y="5859854"/>
            <a:ext cx="442652" cy="442652"/>
          </a:xfrm>
          <a:prstGeom prst="rect">
            <a:avLst/>
          </a:prstGeom>
        </p:spPr>
      </p:pic>
      <p:pic>
        <p:nvPicPr>
          <p:cNvPr id="71" name="Graphic 70" descr="Chemicals outline">
            <a:extLst>
              <a:ext uri="{FF2B5EF4-FFF2-40B4-BE49-F238E27FC236}">
                <a16:creationId xmlns:a16="http://schemas.microsoft.com/office/drawing/2014/main" id="{B6A8E00D-1DC3-97BB-17DB-BD0D494BB06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20787679">
            <a:off x="6781237" y="6116468"/>
            <a:ext cx="442652" cy="442652"/>
          </a:xfrm>
          <a:prstGeom prst="rect">
            <a:avLst/>
          </a:prstGeom>
        </p:spPr>
      </p:pic>
      <p:pic>
        <p:nvPicPr>
          <p:cNvPr id="72" name="Graphic 71" descr="Chemicals outline">
            <a:extLst>
              <a:ext uri="{FF2B5EF4-FFF2-40B4-BE49-F238E27FC236}">
                <a16:creationId xmlns:a16="http://schemas.microsoft.com/office/drawing/2014/main" id="{34323E57-875E-EA75-6A04-59CC29C3F13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82134" y="6553200"/>
            <a:ext cx="442652" cy="442652"/>
          </a:xfrm>
          <a:prstGeom prst="rect">
            <a:avLst/>
          </a:prstGeom>
        </p:spPr>
      </p:pic>
      <p:pic>
        <p:nvPicPr>
          <p:cNvPr id="73" name="Graphic 72" descr="Chemicals outline">
            <a:extLst>
              <a:ext uri="{FF2B5EF4-FFF2-40B4-BE49-F238E27FC236}">
                <a16:creationId xmlns:a16="http://schemas.microsoft.com/office/drawing/2014/main" id="{856B11F2-0ECC-69C9-D0F1-77DDBAB3F3A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9929603">
            <a:off x="8959825" y="6078044"/>
            <a:ext cx="442652" cy="442652"/>
          </a:xfrm>
          <a:prstGeom prst="rect">
            <a:avLst/>
          </a:prstGeom>
        </p:spPr>
      </p:pic>
      <p:pic>
        <p:nvPicPr>
          <p:cNvPr id="74" name="Graphic 73" descr="Chemicals outline">
            <a:extLst>
              <a:ext uri="{FF2B5EF4-FFF2-40B4-BE49-F238E27FC236}">
                <a16:creationId xmlns:a16="http://schemas.microsoft.com/office/drawing/2014/main" id="{7666ACAF-4F0B-1EF4-AB53-592C8BC514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12018">
            <a:off x="8612437" y="6652324"/>
            <a:ext cx="442652" cy="442652"/>
          </a:xfrm>
          <a:prstGeom prst="rect">
            <a:avLst/>
          </a:prstGeom>
        </p:spPr>
      </p:pic>
      <p:pic>
        <p:nvPicPr>
          <p:cNvPr id="75" name="Graphic 74" descr="Chemicals outline">
            <a:extLst>
              <a:ext uri="{FF2B5EF4-FFF2-40B4-BE49-F238E27FC236}">
                <a16:creationId xmlns:a16="http://schemas.microsoft.com/office/drawing/2014/main" id="{A77E48D0-7DC4-9E1B-262D-7157101A6FC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751521">
            <a:off x="6035422" y="5915769"/>
            <a:ext cx="442652" cy="442652"/>
          </a:xfrm>
          <a:prstGeom prst="rect">
            <a:avLst/>
          </a:prstGeom>
        </p:spPr>
      </p:pic>
      <p:pic>
        <p:nvPicPr>
          <p:cNvPr id="76" name="Graphic 75" descr="Chemicals outline">
            <a:extLst>
              <a:ext uri="{FF2B5EF4-FFF2-40B4-BE49-F238E27FC236}">
                <a16:creationId xmlns:a16="http://schemas.microsoft.com/office/drawing/2014/main" id="{FBEFEF19-17B6-B696-06DF-EA9868413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8552">
            <a:off x="6403352" y="6624366"/>
            <a:ext cx="442652" cy="442652"/>
          </a:xfrm>
          <a:prstGeom prst="rect">
            <a:avLst/>
          </a:prstGeom>
        </p:spPr>
      </p:pic>
      <p:pic>
        <p:nvPicPr>
          <p:cNvPr id="77" name="Graphic 76" descr="Chemicals outline">
            <a:extLst>
              <a:ext uri="{FF2B5EF4-FFF2-40B4-BE49-F238E27FC236}">
                <a16:creationId xmlns:a16="http://schemas.microsoft.com/office/drawing/2014/main" id="{37B1CAA8-E438-5DB8-FB94-7FCF91BEA38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4598918">
            <a:off x="9761557" y="6652324"/>
            <a:ext cx="442652" cy="442652"/>
          </a:xfrm>
          <a:prstGeom prst="rect">
            <a:avLst/>
          </a:prstGeom>
        </p:spPr>
      </p:pic>
      <p:pic>
        <p:nvPicPr>
          <p:cNvPr id="78" name="Graphic 77" descr="Chemicals outline">
            <a:extLst>
              <a:ext uri="{FF2B5EF4-FFF2-40B4-BE49-F238E27FC236}">
                <a16:creationId xmlns:a16="http://schemas.microsoft.com/office/drawing/2014/main" id="{62FDF6D9-2F6E-0F9A-9AAC-8A11E5E286C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9177231">
            <a:off x="7793028" y="5229842"/>
            <a:ext cx="442652" cy="442652"/>
          </a:xfrm>
          <a:prstGeom prst="rect">
            <a:avLst/>
          </a:prstGeom>
        </p:spPr>
      </p:pic>
      <p:sp>
        <p:nvSpPr>
          <p:cNvPr id="9" name="Footer Placeholder 5">
            <a:extLst>
              <a:ext uri="{FF2B5EF4-FFF2-40B4-BE49-F238E27FC236}">
                <a16:creationId xmlns:a16="http://schemas.microsoft.com/office/drawing/2014/main" id="{A9CC251D-AD2F-45F5-ED7E-629840EEBCF4}"/>
              </a:ext>
            </a:extLst>
          </p:cNvPr>
          <p:cNvSpPr txBox="1">
            <a:spLocks/>
          </p:cNvSpPr>
          <p:nvPr/>
        </p:nvSpPr>
        <p:spPr>
          <a:xfrm>
            <a:off x="410859" y="6366027"/>
            <a:ext cx="5977697" cy="228832"/>
          </a:xfrm>
          <a:prstGeom prst="rect">
            <a:avLst/>
          </a:prstGeom>
        </p:spPr>
        <p:txBody>
          <a:bodyPr/>
          <a:lstStyle>
            <a:defPPr>
              <a:defRPr lang="en-US"/>
            </a:defPPr>
            <a:lvl1pPr marL="0" algn="l" defTabSz="914400" rtl="0" eaLnBrk="1" latinLnBrk="0" hangingPunct="1">
              <a:defRPr sz="16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[1] </a:t>
            </a:r>
            <a:r>
              <a:rPr lang="en-US" sz="1200" err="1"/>
              <a:t>Glüge</a:t>
            </a:r>
            <a:r>
              <a:rPr lang="en-US" sz="1200"/>
              <a:t> et al. “Overview of the uses of PFAS,” </a:t>
            </a:r>
            <a:r>
              <a:rPr lang="en-US" sz="1200" i="1"/>
              <a:t>Env Sci Processes &amp; Impacts</a:t>
            </a:r>
            <a:r>
              <a:rPr lang="en-US" sz="1200"/>
              <a:t>, 2020.</a:t>
            </a:r>
            <a:endParaRPr lang="en-US" sz="1200" i="1"/>
          </a:p>
        </p:txBody>
      </p:sp>
    </p:spTree>
    <p:extLst>
      <p:ext uri="{BB962C8B-B14F-4D97-AF65-F5344CB8AC3E}">
        <p14:creationId xmlns:p14="http://schemas.microsoft.com/office/powerpoint/2010/main" val="239035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C908-95B7-67DC-D03C-76E436650B28}"/>
              </a:ext>
            </a:extLst>
          </p:cNvPr>
          <p:cNvSpPr>
            <a:spLocks noGrp="1"/>
          </p:cNvSpPr>
          <p:nvPr>
            <p:ph type="title"/>
          </p:nvPr>
        </p:nvSpPr>
        <p:spPr/>
        <p:txBody>
          <a:bodyPr/>
          <a:lstStyle/>
          <a:p>
            <a:r>
              <a:rPr lang="en-US"/>
              <a:t>PFAS Pollution</a:t>
            </a:r>
          </a:p>
        </p:txBody>
      </p:sp>
      <p:sp>
        <p:nvSpPr>
          <p:cNvPr id="4" name="Text Placeholder 3">
            <a:extLst>
              <a:ext uri="{FF2B5EF4-FFF2-40B4-BE49-F238E27FC236}">
                <a16:creationId xmlns:a16="http://schemas.microsoft.com/office/drawing/2014/main" id="{5F702D53-1BE9-661F-1CEC-96E2806A7CE9}"/>
              </a:ext>
            </a:extLst>
          </p:cNvPr>
          <p:cNvSpPr>
            <a:spLocks noGrp="1"/>
          </p:cNvSpPr>
          <p:nvPr>
            <p:ph type="body" sz="half" idx="2"/>
          </p:nvPr>
        </p:nvSpPr>
        <p:spPr>
          <a:xfrm>
            <a:off x="591889" y="1524000"/>
            <a:ext cx="3691569" cy="4648200"/>
          </a:xfrm>
        </p:spPr>
        <p:txBody>
          <a:bodyPr/>
          <a:lstStyle/>
          <a:p>
            <a:r>
              <a:rPr lang="en-US"/>
              <a:t>Widespread pollution in soil, water, and animals [3]</a:t>
            </a:r>
          </a:p>
          <a:p>
            <a:r>
              <a:rPr lang="en-US"/>
              <a:t>In humans, PFAS buildup can:</a:t>
            </a:r>
          </a:p>
          <a:p>
            <a:pPr marL="342900" indent="-342900">
              <a:buFont typeface="Arial" panose="020B0604020202020204" pitchFamily="34" charset="0"/>
              <a:buChar char="•"/>
            </a:pPr>
            <a:r>
              <a:rPr lang="en-US"/>
              <a:t>Disrupt thyroid function</a:t>
            </a:r>
          </a:p>
          <a:p>
            <a:pPr marL="342900" indent="-342900">
              <a:buFont typeface="Arial" panose="020B0604020202020204" pitchFamily="34" charset="0"/>
              <a:buChar char="•"/>
            </a:pPr>
            <a:r>
              <a:rPr lang="en-US"/>
              <a:t>Contribute to liver disease</a:t>
            </a:r>
          </a:p>
          <a:p>
            <a:pPr marL="342900" indent="-342900">
              <a:buFont typeface="Arial" panose="020B0604020202020204" pitchFamily="34" charset="0"/>
              <a:buChar char="•"/>
            </a:pPr>
            <a:r>
              <a:rPr lang="en-US"/>
              <a:t>Lead to pregnancy complications</a:t>
            </a:r>
          </a:p>
          <a:p>
            <a:pPr marL="342900" indent="-342900">
              <a:buFont typeface="Arial" panose="020B0604020202020204" pitchFamily="34" charset="0"/>
              <a:buChar char="•"/>
            </a:pPr>
            <a:r>
              <a:rPr lang="en-US"/>
              <a:t>Degrade immune function [5]</a:t>
            </a:r>
          </a:p>
        </p:txBody>
      </p:sp>
      <p:sp>
        <p:nvSpPr>
          <p:cNvPr id="5" name="Slide Number Placeholder 4">
            <a:extLst>
              <a:ext uri="{FF2B5EF4-FFF2-40B4-BE49-F238E27FC236}">
                <a16:creationId xmlns:a16="http://schemas.microsoft.com/office/drawing/2014/main" id="{858B597A-0871-F3B0-07CF-25BF9774A807}"/>
              </a:ext>
            </a:extLst>
          </p:cNvPr>
          <p:cNvSpPr>
            <a:spLocks noGrp="1"/>
          </p:cNvSpPr>
          <p:nvPr>
            <p:ph type="sldNum" sz="quarter" idx="12"/>
          </p:nvPr>
        </p:nvSpPr>
        <p:spPr/>
        <p:txBody>
          <a:bodyPr/>
          <a:lstStyle/>
          <a:p>
            <a:fld id="{BFEBEB0A-9E3D-4B14-9782-E2AE3DA60D96}" type="slidenum">
              <a:rPr lang="en-US" smtClean="0"/>
              <a:pPr/>
              <a:t>4</a:t>
            </a:fld>
            <a:endParaRPr lang="en-US"/>
          </a:p>
        </p:txBody>
      </p:sp>
      <p:sp>
        <p:nvSpPr>
          <p:cNvPr id="6" name="Footer Placeholder 5">
            <a:extLst>
              <a:ext uri="{FF2B5EF4-FFF2-40B4-BE49-F238E27FC236}">
                <a16:creationId xmlns:a16="http://schemas.microsoft.com/office/drawing/2014/main" id="{39058EB8-D99A-5A6E-B501-3EB2055773D4}"/>
              </a:ext>
            </a:extLst>
          </p:cNvPr>
          <p:cNvSpPr>
            <a:spLocks noGrp="1"/>
          </p:cNvSpPr>
          <p:nvPr>
            <p:ph type="ftr" sz="quarter" idx="11"/>
          </p:nvPr>
        </p:nvSpPr>
        <p:spPr>
          <a:xfrm>
            <a:off x="229791" y="5750500"/>
            <a:ext cx="6626302" cy="394136"/>
          </a:xfrm>
        </p:spPr>
        <p:txBody>
          <a:bodyPr/>
          <a:lstStyle/>
          <a:p>
            <a:r>
              <a:rPr lang="en-US" sz="1200"/>
              <a:t>[3] </a:t>
            </a:r>
            <a:r>
              <a:rPr lang="en-US" sz="1200" err="1"/>
              <a:t>Meegoda</a:t>
            </a:r>
            <a:r>
              <a:rPr lang="en-US" sz="1200"/>
              <a:t> et al., “A review of pfas destruction tech,” </a:t>
            </a:r>
            <a:r>
              <a:rPr lang="en-US" sz="1200" i="1"/>
              <a:t>Int J Environ Res &amp; Public Health</a:t>
            </a:r>
            <a:r>
              <a:rPr lang="en-US" sz="1200"/>
              <a:t>, 2022.</a:t>
            </a:r>
            <a:br>
              <a:rPr lang="en-US" sz="1200"/>
            </a:br>
            <a:r>
              <a:rPr lang="en-US" sz="1200"/>
              <a:t>[4] Lewis et al., “Serum biomarkers of exposure to PFAS” </a:t>
            </a:r>
            <a:r>
              <a:rPr lang="en-US" sz="1200" i="1"/>
              <a:t>Int J Environ Res &amp; Public Health,</a:t>
            </a:r>
            <a:r>
              <a:rPr lang="en-US" sz="1200"/>
              <a:t> 2015.</a:t>
            </a:r>
            <a:br>
              <a:rPr lang="en-US" sz="1200"/>
            </a:br>
            <a:r>
              <a:rPr lang="en-US" sz="1200"/>
              <a:t>[5] EPA, “Drinking water health advisory for PFOA” U.S. EPA, Office of Water, 2016.</a:t>
            </a:r>
          </a:p>
        </p:txBody>
      </p:sp>
      <p:sp>
        <p:nvSpPr>
          <p:cNvPr id="7" name="Content Placeholder 2">
            <a:extLst>
              <a:ext uri="{FF2B5EF4-FFF2-40B4-BE49-F238E27FC236}">
                <a16:creationId xmlns:a16="http://schemas.microsoft.com/office/drawing/2014/main" id="{E17C8959-6299-B277-8911-BAF8DCD45BA3}"/>
              </a:ext>
            </a:extLst>
          </p:cNvPr>
          <p:cNvSpPr txBox="1">
            <a:spLocks/>
          </p:cNvSpPr>
          <p:nvPr/>
        </p:nvSpPr>
        <p:spPr>
          <a:xfrm>
            <a:off x="7226581" y="5214849"/>
            <a:ext cx="1747472" cy="506470"/>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2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20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8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8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9pPr>
          </a:lstStyle>
          <a:p>
            <a:pPr marL="0" indent="0" algn="ctr">
              <a:buFont typeface="Arial" pitchFamily="34" charset="0"/>
              <a:buNone/>
            </a:pPr>
            <a:r>
              <a:rPr lang="en-US" sz="1800"/>
              <a:t>In </a:t>
            </a:r>
            <a:r>
              <a:rPr lang="en-US" sz="1800" b="1">
                <a:solidFill>
                  <a:schemeClr val="accent1"/>
                </a:solidFill>
              </a:rPr>
              <a:t>&gt;97% </a:t>
            </a:r>
            <a:r>
              <a:rPr lang="en-US" sz="1800"/>
              <a:t>Americans [4] </a:t>
            </a:r>
          </a:p>
        </p:txBody>
      </p:sp>
      <p:pic>
        <p:nvPicPr>
          <p:cNvPr id="8" name="Graphic 7" descr="Chemicals outline">
            <a:extLst>
              <a:ext uri="{FF2B5EF4-FFF2-40B4-BE49-F238E27FC236}">
                <a16:creationId xmlns:a16="http://schemas.microsoft.com/office/drawing/2014/main" id="{18C341FF-FA40-7C8B-E458-C2BE74E8E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53938">
            <a:off x="7378358" y="1205152"/>
            <a:ext cx="1237968" cy="1237968"/>
          </a:xfrm>
          <a:prstGeom prst="rect">
            <a:avLst/>
          </a:prstGeom>
        </p:spPr>
      </p:pic>
      <p:pic>
        <p:nvPicPr>
          <p:cNvPr id="9" name="Graphic 8" descr="Fish with solid fill">
            <a:extLst>
              <a:ext uri="{FF2B5EF4-FFF2-40B4-BE49-F238E27FC236}">
                <a16:creationId xmlns:a16="http://schemas.microsoft.com/office/drawing/2014/main" id="{EB5F6097-40F3-BA09-008B-02924E958E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8709" y="2777240"/>
            <a:ext cx="914400" cy="914400"/>
          </a:xfrm>
          <a:prstGeom prst="rect">
            <a:avLst/>
          </a:prstGeom>
        </p:spPr>
      </p:pic>
      <p:pic>
        <p:nvPicPr>
          <p:cNvPr id="10" name="Graphic 9" descr="Leaf with solid fill">
            <a:extLst>
              <a:ext uri="{FF2B5EF4-FFF2-40B4-BE49-F238E27FC236}">
                <a16:creationId xmlns:a16="http://schemas.microsoft.com/office/drawing/2014/main" id="{3E72C695-FA3F-5E6E-0CC2-9D9FB7CD7E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582" y="2777240"/>
            <a:ext cx="914400" cy="914400"/>
          </a:xfrm>
          <a:prstGeom prst="rect">
            <a:avLst/>
          </a:prstGeom>
        </p:spPr>
      </p:pic>
      <p:cxnSp>
        <p:nvCxnSpPr>
          <p:cNvPr id="11" name="Straight Arrow Connector 10">
            <a:extLst>
              <a:ext uri="{FF2B5EF4-FFF2-40B4-BE49-F238E27FC236}">
                <a16:creationId xmlns:a16="http://schemas.microsoft.com/office/drawing/2014/main" id="{ABDD70AC-CCA2-771E-3EF3-E0FF1E2BD31E}"/>
              </a:ext>
            </a:extLst>
          </p:cNvPr>
          <p:cNvCxnSpPr>
            <a:cxnSpLocks/>
          </p:cNvCxnSpPr>
          <p:nvPr/>
        </p:nvCxnSpPr>
        <p:spPr>
          <a:xfrm>
            <a:off x="8058105" y="2399451"/>
            <a:ext cx="0" cy="1524612"/>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AEDD123-FF86-8332-1007-026E0A598053}"/>
              </a:ext>
            </a:extLst>
          </p:cNvPr>
          <p:cNvCxnSpPr>
            <a:cxnSpLocks/>
          </p:cNvCxnSpPr>
          <p:nvPr/>
        </p:nvCxnSpPr>
        <p:spPr>
          <a:xfrm flipH="1">
            <a:off x="6735419" y="2399451"/>
            <a:ext cx="668134" cy="514802"/>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3" name="Graphic 12" descr="Man with solid fill">
            <a:extLst>
              <a:ext uri="{FF2B5EF4-FFF2-40B4-BE49-F238E27FC236}">
                <a16:creationId xmlns:a16="http://schemas.microsoft.com/office/drawing/2014/main" id="{2BF908A5-273C-EF3D-613C-F35145471B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8290" y="4086659"/>
            <a:ext cx="1061276" cy="1061276"/>
          </a:xfrm>
          <a:prstGeom prst="rect">
            <a:avLst/>
          </a:prstGeom>
        </p:spPr>
      </p:pic>
      <p:cxnSp>
        <p:nvCxnSpPr>
          <p:cNvPr id="14" name="Straight Arrow Connector 13">
            <a:extLst>
              <a:ext uri="{FF2B5EF4-FFF2-40B4-BE49-F238E27FC236}">
                <a16:creationId xmlns:a16="http://schemas.microsoft.com/office/drawing/2014/main" id="{12E04BBD-A101-EE87-54DB-3E5FE85D8462}"/>
              </a:ext>
            </a:extLst>
          </p:cNvPr>
          <p:cNvCxnSpPr>
            <a:cxnSpLocks/>
          </p:cNvCxnSpPr>
          <p:nvPr/>
        </p:nvCxnSpPr>
        <p:spPr>
          <a:xfrm>
            <a:off x="8573275" y="2344820"/>
            <a:ext cx="802669" cy="5513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 name="Graphic 19" descr="Chemicals outline">
            <a:extLst>
              <a:ext uri="{FF2B5EF4-FFF2-40B4-BE49-F238E27FC236}">
                <a16:creationId xmlns:a16="http://schemas.microsoft.com/office/drawing/2014/main" id="{3F2A2012-D4EE-85E5-5082-22EDB6FF2E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671936">
            <a:off x="8520132" y="-456507"/>
            <a:ext cx="754376" cy="754376"/>
          </a:xfrm>
          <a:prstGeom prst="rect">
            <a:avLst/>
          </a:prstGeom>
        </p:spPr>
      </p:pic>
      <p:pic>
        <p:nvPicPr>
          <p:cNvPr id="21" name="Graphic 20" descr="Chemicals outline">
            <a:extLst>
              <a:ext uri="{FF2B5EF4-FFF2-40B4-BE49-F238E27FC236}">
                <a16:creationId xmlns:a16="http://schemas.microsoft.com/office/drawing/2014/main" id="{C335A2DA-1D54-2AAF-0A35-E164D40869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0811" y="-137315"/>
            <a:ext cx="889393" cy="889393"/>
          </a:xfrm>
          <a:prstGeom prst="rect">
            <a:avLst/>
          </a:prstGeom>
        </p:spPr>
      </p:pic>
      <p:pic>
        <p:nvPicPr>
          <p:cNvPr id="22" name="Graphic 21" descr="Chemicals outline">
            <a:extLst>
              <a:ext uri="{FF2B5EF4-FFF2-40B4-BE49-F238E27FC236}">
                <a16:creationId xmlns:a16="http://schemas.microsoft.com/office/drawing/2014/main" id="{F4ECA23B-BC01-3817-54F8-412D0A1D16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3956191">
            <a:off x="7183591" y="-269230"/>
            <a:ext cx="697173" cy="697173"/>
          </a:xfrm>
          <a:prstGeom prst="rect">
            <a:avLst/>
          </a:prstGeom>
        </p:spPr>
      </p:pic>
      <p:pic>
        <p:nvPicPr>
          <p:cNvPr id="23" name="Graphic 22" descr="Chemicals outline">
            <a:extLst>
              <a:ext uri="{FF2B5EF4-FFF2-40B4-BE49-F238E27FC236}">
                <a16:creationId xmlns:a16="http://schemas.microsoft.com/office/drawing/2014/main" id="{3617F89C-A0A0-D9F7-7F88-976DC9DC86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6530465">
            <a:off x="7144767" y="429130"/>
            <a:ext cx="889393" cy="889393"/>
          </a:xfrm>
          <a:prstGeom prst="rect">
            <a:avLst/>
          </a:prstGeom>
        </p:spPr>
      </p:pic>
      <p:pic>
        <p:nvPicPr>
          <p:cNvPr id="24" name="Graphic 23" descr="Chemicals outline">
            <a:extLst>
              <a:ext uri="{FF2B5EF4-FFF2-40B4-BE49-F238E27FC236}">
                <a16:creationId xmlns:a16="http://schemas.microsoft.com/office/drawing/2014/main" id="{F264E3FC-F40C-1D92-A060-107154174F9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132972" y="511731"/>
            <a:ext cx="1084931" cy="1084931"/>
          </a:xfrm>
          <a:prstGeom prst="rect">
            <a:avLst/>
          </a:prstGeom>
        </p:spPr>
      </p:pic>
      <p:pic>
        <p:nvPicPr>
          <p:cNvPr id="25" name="Graphic 24" descr="Chemicals outline">
            <a:extLst>
              <a:ext uri="{FF2B5EF4-FFF2-40B4-BE49-F238E27FC236}">
                <a16:creationId xmlns:a16="http://schemas.microsoft.com/office/drawing/2014/main" id="{E351BEFC-D289-7237-9B4C-7F1D36409C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553107">
            <a:off x="6612490" y="-535697"/>
            <a:ext cx="754376" cy="754376"/>
          </a:xfrm>
          <a:prstGeom prst="rect">
            <a:avLst/>
          </a:prstGeom>
        </p:spPr>
      </p:pic>
      <p:pic>
        <p:nvPicPr>
          <p:cNvPr id="37" name="Graphic 36" descr="Chemicals outline">
            <a:extLst>
              <a:ext uri="{FF2B5EF4-FFF2-40B4-BE49-F238E27FC236}">
                <a16:creationId xmlns:a16="http://schemas.microsoft.com/office/drawing/2014/main" id="{F889481E-0DDC-18A6-1348-9CCA51C291B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924145">
            <a:off x="7267254" y="5603054"/>
            <a:ext cx="442652" cy="442652"/>
          </a:xfrm>
          <a:prstGeom prst="rect">
            <a:avLst/>
          </a:prstGeom>
        </p:spPr>
      </p:pic>
      <p:pic>
        <p:nvPicPr>
          <p:cNvPr id="39" name="Graphic 38" descr="Chemicals outline">
            <a:extLst>
              <a:ext uri="{FF2B5EF4-FFF2-40B4-BE49-F238E27FC236}">
                <a16:creationId xmlns:a16="http://schemas.microsoft.com/office/drawing/2014/main" id="{D8C00D9D-32F8-3395-0583-8799258F740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394273">
            <a:off x="7566547" y="6051641"/>
            <a:ext cx="442652" cy="442652"/>
          </a:xfrm>
          <a:prstGeom prst="rect">
            <a:avLst/>
          </a:prstGeom>
        </p:spPr>
      </p:pic>
      <p:pic>
        <p:nvPicPr>
          <p:cNvPr id="40" name="Graphic 39" descr="Chemicals outline">
            <a:extLst>
              <a:ext uri="{FF2B5EF4-FFF2-40B4-BE49-F238E27FC236}">
                <a16:creationId xmlns:a16="http://schemas.microsoft.com/office/drawing/2014/main" id="{0457EBDA-081B-2E4A-7158-BB4F84675B2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4705352">
            <a:off x="8491485" y="5617044"/>
            <a:ext cx="442652" cy="442652"/>
          </a:xfrm>
          <a:prstGeom prst="rect">
            <a:avLst/>
          </a:prstGeom>
        </p:spPr>
      </p:pic>
      <p:pic>
        <p:nvPicPr>
          <p:cNvPr id="41" name="Graphic 40" descr="Chemicals outline">
            <a:extLst>
              <a:ext uri="{FF2B5EF4-FFF2-40B4-BE49-F238E27FC236}">
                <a16:creationId xmlns:a16="http://schemas.microsoft.com/office/drawing/2014/main" id="{D101E77B-49E7-369E-3D96-727C6C7A28B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632692">
            <a:off x="8227481" y="6111613"/>
            <a:ext cx="442652" cy="442652"/>
          </a:xfrm>
          <a:prstGeom prst="rect">
            <a:avLst/>
          </a:prstGeom>
        </p:spPr>
      </p:pic>
      <p:pic>
        <p:nvPicPr>
          <p:cNvPr id="42" name="Graphic 41" descr="Chemicals outline">
            <a:extLst>
              <a:ext uri="{FF2B5EF4-FFF2-40B4-BE49-F238E27FC236}">
                <a16:creationId xmlns:a16="http://schemas.microsoft.com/office/drawing/2014/main" id="{160BFC6F-A486-FBA4-1E94-09E3ABD070F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2221540">
            <a:off x="8695051" y="6027628"/>
            <a:ext cx="442652" cy="442652"/>
          </a:xfrm>
          <a:prstGeom prst="rect">
            <a:avLst/>
          </a:prstGeom>
        </p:spPr>
      </p:pic>
      <p:pic>
        <p:nvPicPr>
          <p:cNvPr id="44" name="Graphic 43" descr="Chemicals outline">
            <a:extLst>
              <a:ext uri="{FF2B5EF4-FFF2-40B4-BE49-F238E27FC236}">
                <a16:creationId xmlns:a16="http://schemas.microsoft.com/office/drawing/2014/main" id="{29A4C799-ADB8-19AF-1EC2-39F18C4A663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20787679">
            <a:off x="7078881" y="6111612"/>
            <a:ext cx="442652" cy="442652"/>
          </a:xfrm>
          <a:prstGeom prst="rect">
            <a:avLst/>
          </a:prstGeom>
        </p:spPr>
      </p:pic>
      <p:pic>
        <p:nvPicPr>
          <p:cNvPr id="45" name="Graphic 44" descr="Chemicals outline">
            <a:extLst>
              <a:ext uri="{FF2B5EF4-FFF2-40B4-BE49-F238E27FC236}">
                <a16:creationId xmlns:a16="http://schemas.microsoft.com/office/drawing/2014/main" id="{DDDD9DB5-E856-27EA-5361-E8DBB3497F3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90471" y="6548655"/>
            <a:ext cx="442652" cy="442652"/>
          </a:xfrm>
          <a:prstGeom prst="rect">
            <a:avLst/>
          </a:prstGeom>
        </p:spPr>
      </p:pic>
      <p:pic>
        <p:nvPicPr>
          <p:cNvPr id="46" name="Graphic 45" descr="Chemicals outline">
            <a:extLst>
              <a:ext uri="{FF2B5EF4-FFF2-40B4-BE49-F238E27FC236}">
                <a16:creationId xmlns:a16="http://schemas.microsoft.com/office/drawing/2014/main" id="{3FE9E911-12DC-125C-4A3C-9FFC8DADAAE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9929603">
            <a:off x="8772741" y="6626398"/>
            <a:ext cx="442652" cy="442652"/>
          </a:xfrm>
          <a:prstGeom prst="rect">
            <a:avLst/>
          </a:prstGeom>
        </p:spPr>
      </p:pic>
      <p:pic>
        <p:nvPicPr>
          <p:cNvPr id="47" name="Graphic 46" descr="Chemicals outline">
            <a:extLst>
              <a:ext uri="{FF2B5EF4-FFF2-40B4-BE49-F238E27FC236}">
                <a16:creationId xmlns:a16="http://schemas.microsoft.com/office/drawing/2014/main" id="{3DA471C1-9C4E-B780-A434-FF3070FFDE1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751521">
            <a:off x="8277022" y="6559764"/>
            <a:ext cx="442652" cy="442652"/>
          </a:xfrm>
          <a:prstGeom prst="rect">
            <a:avLst/>
          </a:prstGeom>
        </p:spPr>
      </p:pic>
      <p:pic>
        <p:nvPicPr>
          <p:cNvPr id="48" name="Graphic 47" descr="Chemicals outline">
            <a:extLst>
              <a:ext uri="{FF2B5EF4-FFF2-40B4-BE49-F238E27FC236}">
                <a16:creationId xmlns:a16="http://schemas.microsoft.com/office/drawing/2014/main" id="{7C114830-F391-2838-2D1E-A873FC909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48552">
            <a:off x="7011790" y="6592007"/>
            <a:ext cx="442652" cy="442652"/>
          </a:xfrm>
          <a:prstGeom prst="rect">
            <a:avLst/>
          </a:prstGeom>
        </p:spPr>
      </p:pic>
      <p:pic>
        <p:nvPicPr>
          <p:cNvPr id="50" name="Graphic 49" descr="Chemicals outline">
            <a:extLst>
              <a:ext uri="{FF2B5EF4-FFF2-40B4-BE49-F238E27FC236}">
                <a16:creationId xmlns:a16="http://schemas.microsoft.com/office/drawing/2014/main" id="{905155CD-31B3-5835-C737-61C3CF7A974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9177231">
            <a:off x="7903460" y="5636095"/>
            <a:ext cx="442652" cy="442652"/>
          </a:xfrm>
          <a:prstGeom prst="rect">
            <a:avLst/>
          </a:prstGeom>
        </p:spPr>
      </p:pic>
    </p:spTree>
    <p:extLst>
      <p:ext uri="{BB962C8B-B14F-4D97-AF65-F5344CB8AC3E}">
        <p14:creationId xmlns:p14="http://schemas.microsoft.com/office/powerpoint/2010/main" val="217678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0836-2EB7-DCBA-46D7-6A87E94000D5}"/>
              </a:ext>
            </a:extLst>
          </p:cNvPr>
          <p:cNvSpPr>
            <a:spLocks noGrp="1"/>
          </p:cNvSpPr>
          <p:nvPr>
            <p:ph type="title"/>
          </p:nvPr>
        </p:nvSpPr>
        <p:spPr/>
        <p:txBody>
          <a:bodyPr/>
          <a:lstStyle/>
          <a:p>
            <a:r>
              <a:rPr lang="en-US"/>
              <a:t>PFAS Destruction</a:t>
            </a:r>
          </a:p>
        </p:txBody>
      </p:sp>
      <p:sp>
        <p:nvSpPr>
          <p:cNvPr id="3" name="Content Placeholder 2">
            <a:extLst>
              <a:ext uri="{FF2B5EF4-FFF2-40B4-BE49-F238E27FC236}">
                <a16:creationId xmlns:a16="http://schemas.microsoft.com/office/drawing/2014/main" id="{E9366482-73A8-766D-7720-E6C46700B5E4}"/>
              </a:ext>
            </a:extLst>
          </p:cNvPr>
          <p:cNvSpPr>
            <a:spLocks noGrp="1"/>
          </p:cNvSpPr>
          <p:nvPr>
            <p:ph idx="1"/>
          </p:nvPr>
        </p:nvSpPr>
        <p:spPr>
          <a:xfrm>
            <a:off x="609600" y="1524000"/>
            <a:ext cx="6807198" cy="4648200"/>
          </a:xfrm>
        </p:spPr>
        <p:txBody>
          <a:bodyPr/>
          <a:lstStyle/>
          <a:p>
            <a:r>
              <a:rPr lang="en-US"/>
              <a:t>PFAS destruction is limited largely to </a:t>
            </a:r>
            <a:r>
              <a:rPr lang="en-US" b="1">
                <a:solidFill>
                  <a:schemeClr val="accent1"/>
                </a:solidFill>
              </a:rPr>
              <a:t>incineration </a:t>
            </a:r>
            <a:r>
              <a:rPr lang="en-US"/>
              <a:t>[3]</a:t>
            </a:r>
            <a:endParaRPr lang="en-US" b="1">
              <a:solidFill>
                <a:schemeClr val="accent1"/>
              </a:solidFill>
            </a:endParaRPr>
          </a:p>
          <a:p>
            <a:r>
              <a:rPr lang="en-US"/>
              <a:t>Products and side effects are </a:t>
            </a:r>
            <a:r>
              <a:rPr lang="en-US" b="1">
                <a:solidFill>
                  <a:schemeClr val="accent1"/>
                </a:solidFill>
              </a:rPr>
              <a:t>poorly understood</a:t>
            </a:r>
            <a:endParaRPr lang="en-US" b="1"/>
          </a:p>
          <a:p>
            <a:pPr lvl="1"/>
            <a:r>
              <a:rPr lang="en-US"/>
              <a:t>Research constrained by high cost and difficulty in measuring products [6]</a:t>
            </a:r>
          </a:p>
          <a:p>
            <a:pPr lvl="1"/>
            <a:r>
              <a:rPr lang="en-US"/>
              <a:t>Products of incomplete combustion are of significant concern [3]</a:t>
            </a:r>
          </a:p>
          <a:p>
            <a:r>
              <a:rPr lang="en-US"/>
              <a:t>This poses a challenge for remediation efforts</a:t>
            </a:r>
          </a:p>
        </p:txBody>
      </p:sp>
      <p:sp>
        <p:nvSpPr>
          <p:cNvPr id="4" name="Footer Placeholder 3">
            <a:extLst>
              <a:ext uri="{FF2B5EF4-FFF2-40B4-BE49-F238E27FC236}">
                <a16:creationId xmlns:a16="http://schemas.microsoft.com/office/drawing/2014/main" id="{A1702EB2-6407-CA9F-8495-19BD4CDD176E}"/>
              </a:ext>
            </a:extLst>
          </p:cNvPr>
          <p:cNvSpPr>
            <a:spLocks noGrp="1"/>
          </p:cNvSpPr>
          <p:nvPr>
            <p:ph type="ftr" sz="quarter" idx="11"/>
          </p:nvPr>
        </p:nvSpPr>
        <p:spPr>
          <a:xfrm>
            <a:off x="490992" y="6019800"/>
            <a:ext cx="6807200" cy="304800"/>
          </a:xfrm>
        </p:spPr>
        <p:txBody>
          <a:bodyPr/>
          <a:lstStyle/>
          <a:p>
            <a:r>
              <a:rPr lang="en-US" sz="1200"/>
              <a:t>[3] </a:t>
            </a:r>
            <a:r>
              <a:rPr lang="en-US" sz="1200" err="1"/>
              <a:t>Meegoda</a:t>
            </a:r>
            <a:r>
              <a:rPr lang="en-US" sz="1200"/>
              <a:t> et al., “A review of pfas destruction tech,” </a:t>
            </a:r>
            <a:r>
              <a:rPr lang="en-US" sz="1200" i="1"/>
              <a:t>Int J Environ Res &amp; Public Health</a:t>
            </a:r>
            <a:r>
              <a:rPr lang="en-US" sz="1200"/>
              <a:t>, 2022.</a:t>
            </a:r>
          </a:p>
          <a:p>
            <a:r>
              <a:rPr lang="en-US" sz="1200"/>
              <a:t>[6] Raza et al., “A machine learning approach for predicting defluorination of PFAS,” </a:t>
            </a:r>
            <a:r>
              <a:rPr lang="en-US" sz="1200" i="1"/>
              <a:t>Environ Sci &amp; Tech</a:t>
            </a:r>
            <a:r>
              <a:rPr lang="en-US" sz="1200"/>
              <a:t>, 2019.</a:t>
            </a:r>
          </a:p>
        </p:txBody>
      </p:sp>
      <p:sp>
        <p:nvSpPr>
          <p:cNvPr id="5" name="Slide Number Placeholder 4">
            <a:extLst>
              <a:ext uri="{FF2B5EF4-FFF2-40B4-BE49-F238E27FC236}">
                <a16:creationId xmlns:a16="http://schemas.microsoft.com/office/drawing/2014/main" id="{094145B4-DEA1-95D3-21EE-7427DB274265}"/>
              </a:ext>
            </a:extLst>
          </p:cNvPr>
          <p:cNvSpPr>
            <a:spLocks noGrp="1"/>
          </p:cNvSpPr>
          <p:nvPr>
            <p:ph type="sldNum" sz="quarter" idx="12"/>
          </p:nvPr>
        </p:nvSpPr>
        <p:spPr/>
        <p:txBody>
          <a:bodyPr/>
          <a:lstStyle/>
          <a:p>
            <a:fld id="{963B0023-0CED-47F7-85AE-654F0B232C29}" type="slidenum">
              <a:rPr lang="en-US" smtClean="0"/>
              <a:pPr/>
              <a:t>5</a:t>
            </a:fld>
            <a:endParaRPr lang="en-US"/>
          </a:p>
        </p:txBody>
      </p:sp>
      <p:pic>
        <p:nvPicPr>
          <p:cNvPr id="6" name="Content Placeholder 31" descr="Question Mark with solid fill">
            <a:extLst>
              <a:ext uri="{FF2B5EF4-FFF2-40B4-BE49-F238E27FC236}">
                <a16:creationId xmlns:a16="http://schemas.microsoft.com/office/drawing/2014/main" id="{FC708D46-6EA8-71E0-B5EF-CBA90558C6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3610" y="4703587"/>
            <a:ext cx="914400" cy="914400"/>
          </a:xfrm>
          <a:prstGeom prst="rect">
            <a:avLst/>
          </a:prstGeom>
        </p:spPr>
      </p:pic>
      <p:pic>
        <p:nvPicPr>
          <p:cNvPr id="7" name="Graphic 6" descr="Chemicals outline">
            <a:extLst>
              <a:ext uri="{FF2B5EF4-FFF2-40B4-BE49-F238E27FC236}">
                <a16:creationId xmlns:a16="http://schemas.microsoft.com/office/drawing/2014/main" id="{627308B8-10AC-2999-B89E-E4AAC98B7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153938">
            <a:off x="7378358" y="1205152"/>
            <a:ext cx="1237968" cy="1237968"/>
          </a:xfrm>
          <a:prstGeom prst="rect">
            <a:avLst/>
          </a:prstGeom>
        </p:spPr>
      </p:pic>
      <p:pic>
        <p:nvPicPr>
          <p:cNvPr id="8" name="Graphic 7" descr="Chemicals outline">
            <a:extLst>
              <a:ext uri="{FF2B5EF4-FFF2-40B4-BE49-F238E27FC236}">
                <a16:creationId xmlns:a16="http://schemas.microsoft.com/office/drawing/2014/main" id="{B61DE7D6-8563-A1D5-93EA-3AB77BECBA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671936">
            <a:off x="8520132" y="-456507"/>
            <a:ext cx="754376" cy="754376"/>
          </a:xfrm>
          <a:prstGeom prst="rect">
            <a:avLst/>
          </a:prstGeom>
        </p:spPr>
      </p:pic>
      <p:pic>
        <p:nvPicPr>
          <p:cNvPr id="9" name="Graphic 8" descr="Chemicals outline">
            <a:extLst>
              <a:ext uri="{FF2B5EF4-FFF2-40B4-BE49-F238E27FC236}">
                <a16:creationId xmlns:a16="http://schemas.microsoft.com/office/drawing/2014/main" id="{95D20558-9AE6-ED40-3952-915CE5C2FC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0811" y="-137315"/>
            <a:ext cx="889393" cy="889393"/>
          </a:xfrm>
          <a:prstGeom prst="rect">
            <a:avLst/>
          </a:prstGeom>
        </p:spPr>
      </p:pic>
      <p:pic>
        <p:nvPicPr>
          <p:cNvPr id="10" name="Graphic 9" descr="Chemicals outline">
            <a:extLst>
              <a:ext uri="{FF2B5EF4-FFF2-40B4-BE49-F238E27FC236}">
                <a16:creationId xmlns:a16="http://schemas.microsoft.com/office/drawing/2014/main" id="{52FA6B66-BDC4-8502-489F-38EC73BD7A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956191">
            <a:off x="7183591" y="-269230"/>
            <a:ext cx="697173" cy="697173"/>
          </a:xfrm>
          <a:prstGeom prst="rect">
            <a:avLst/>
          </a:prstGeom>
        </p:spPr>
      </p:pic>
      <p:pic>
        <p:nvPicPr>
          <p:cNvPr id="11" name="Graphic 10" descr="Chemicals outline">
            <a:extLst>
              <a:ext uri="{FF2B5EF4-FFF2-40B4-BE49-F238E27FC236}">
                <a16:creationId xmlns:a16="http://schemas.microsoft.com/office/drawing/2014/main" id="{D59ECA45-DEA9-3936-FCCB-60611CA510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530465">
            <a:off x="7144767" y="429130"/>
            <a:ext cx="889393" cy="889393"/>
          </a:xfrm>
          <a:prstGeom prst="rect">
            <a:avLst/>
          </a:prstGeom>
        </p:spPr>
      </p:pic>
      <p:pic>
        <p:nvPicPr>
          <p:cNvPr id="12" name="Graphic 11" descr="Chemicals outline">
            <a:extLst>
              <a:ext uri="{FF2B5EF4-FFF2-40B4-BE49-F238E27FC236}">
                <a16:creationId xmlns:a16="http://schemas.microsoft.com/office/drawing/2014/main" id="{493F6795-D275-9E96-4571-DB8E3B99DF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32972" y="511731"/>
            <a:ext cx="1084931" cy="1084931"/>
          </a:xfrm>
          <a:prstGeom prst="rect">
            <a:avLst/>
          </a:prstGeom>
        </p:spPr>
      </p:pic>
      <p:pic>
        <p:nvPicPr>
          <p:cNvPr id="13" name="Graphic 12" descr="Chemicals outline">
            <a:extLst>
              <a:ext uri="{FF2B5EF4-FFF2-40B4-BE49-F238E27FC236}">
                <a16:creationId xmlns:a16="http://schemas.microsoft.com/office/drawing/2014/main" id="{A3478F5F-4ABA-521F-5999-BEB980E2EB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553107">
            <a:off x="6612490" y="-535697"/>
            <a:ext cx="754376" cy="754376"/>
          </a:xfrm>
          <a:prstGeom prst="rect">
            <a:avLst/>
          </a:prstGeom>
        </p:spPr>
      </p:pic>
      <p:cxnSp>
        <p:nvCxnSpPr>
          <p:cNvPr id="14" name="Straight Arrow Connector 13">
            <a:extLst>
              <a:ext uri="{FF2B5EF4-FFF2-40B4-BE49-F238E27FC236}">
                <a16:creationId xmlns:a16="http://schemas.microsoft.com/office/drawing/2014/main" id="{11EDC366-A524-25C5-58DF-42DCBC0810CB}"/>
              </a:ext>
            </a:extLst>
          </p:cNvPr>
          <p:cNvCxnSpPr>
            <a:cxnSpLocks/>
          </p:cNvCxnSpPr>
          <p:nvPr/>
        </p:nvCxnSpPr>
        <p:spPr>
          <a:xfrm>
            <a:off x="7992606" y="2558513"/>
            <a:ext cx="0" cy="870487"/>
          </a:xfrm>
          <a:prstGeom prst="straightConnector1">
            <a:avLst/>
          </a:prstGeom>
          <a:ln w="762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5" name="Graphic 14" descr="Fire with solid fill">
            <a:extLst>
              <a:ext uri="{FF2B5EF4-FFF2-40B4-BE49-F238E27FC236}">
                <a16:creationId xmlns:a16="http://schemas.microsoft.com/office/drawing/2014/main" id="{1B9D2BF4-D1BC-AFFB-A08A-9EF65D6539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5406" y="3634805"/>
            <a:ext cx="914400" cy="914400"/>
          </a:xfrm>
          <a:prstGeom prst="rect">
            <a:avLst/>
          </a:prstGeom>
        </p:spPr>
      </p:pic>
    </p:spTree>
    <p:extLst>
      <p:ext uri="{BB962C8B-B14F-4D97-AF65-F5344CB8AC3E}">
        <p14:creationId xmlns:p14="http://schemas.microsoft.com/office/powerpoint/2010/main" val="121919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A539-4D74-8B62-8441-B184D6D8D38C}"/>
              </a:ext>
            </a:extLst>
          </p:cNvPr>
          <p:cNvSpPr>
            <a:spLocks noGrp="1"/>
          </p:cNvSpPr>
          <p:nvPr>
            <p:ph type="title"/>
          </p:nvPr>
        </p:nvSpPr>
        <p:spPr/>
        <p:txBody>
          <a:bodyPr/>
          <a:lstStyle/>
          <a:p>
            <a:r>
              <a:rPr lang="en-US"/>
              <a:t>Two-Part Approach</a:t>
            </a:r>
          </a:p>
        </p:txBody>
      </p:sp>
      <p:sp>
        <p:nvSpPr>
          <p:cNvPr id="3" name="Content Placeholder 2">
            <a:extLst>
              <a:ext uri="{FF2B5EF4-FFF2-40B4-BE49-F238E27FC236}">
                <a16:creationId xmlns:a16="http://schemas.microsoft.com/office/drawing/2014/main" id="{9A47508D-1324-63CF-0B0E-A05FCC456E88}"/>
              </a:ext>
            </a:extLst>
          </p:cNvPr>
          <p:cNvSpPr>
            <a:spLocks noGrp="1"/>
          </p:cNvSpPr>
          <p:nvPr>
            <p:ph sz="half" idx="1"/>
          </p:nvPr>
        </p:nvSpPr>
        <p:spPr>
          <a:xfrm>
            <a:off x="825500" y="1676400"/>
            <a:ext cx="4876800" cy="4495800"/>
          </a:xfrm>
        </p:spPr>
        <p:txBody>
          <a:bodyPr/>
          <a:lstStyle/>
          <a:p>
            <a:pPr marL="0" indent="0" algn="ctr">
              <a:buNone/>
            </a:pPr>
            <a:r>
              <a:rPr lang="en-US"/>
              <a:t>Simulating PFAS</a:t>
            </a:r>
            <a:br>
              <a:rPr lang="en-US"/>
            </a:br>
            <a:r>
              <a:rPr lang="en-US"/>
              <a:t>Incineration</a:t>
            </a:r>
          </a:p>
        </p:txBody>
      </p:sp>
      <p:sp>
        <p:nvSpPr>
          <p:cNvPr id="4" name="Content Placeholder 3">
            <a:extLst>
              <a:ext uri="{FF2B5EF4-FFF2-40B4-BE49-F238E27FC236}">
                <a16:creationId xmlns:a16="http://schemas.microsoft.com/office/drawing/2014/main" id="{F33AE298-D1F1-1EE6-AB7A-79EA6E9AEB12}"/>
              </a:ext>
            </a:extLst>
          </p:cNvPr>
          <p:cNvSpPr>
            <a:spLocks noGrp="1"/>
          </p:cNvSpPr>
          <p:nvPr>
            <p:ph sz="half" idx="2"/>
          </p:nvPr>
        </p:nvSpPr>
        <p:spPr>
          <a:xfrm>
            <a:off x="6292850" y="1676400"/>
            <a:ext cx="4876800" cy="4495800"/>
          </a:xfrm>
          <a:ln>
            <a:noFill/>
          </a:ln>
        </p:spPr>
        <p:txBody>
          <a:bodyPr/>
          <a:lstStyle/>
          <a:p>
            <a:pPr marL="0" indent="0" algn="ctr">
              <a:buNone/>
            </a:pPr>
            <a:r>
              <a:rPr lang="en-US"/>
              <a:t>Augmenting Previous</a:t>
            </a:r>
            <a:br>
              <a:rPr lang="en-US"/>
            </a:br>
            <a:r>
              <a:rPr lang="en-US"/>
              <a:t>MF-LOGP Model</a:t>
            </a:r>
          </a:p>
        </p:txBody>
      </p:sp>
      <p:sp>
        <p:nvSpPr>
          <p:cNvPr id="5" name="Slide Number Placeholder 4">
            <a:extLst>
              <a:ext uri="{FF2B5EF4-FFF2-40B4-BE49-F238E27FC236}">
                <a16:creationId xmlns:a16="http://schemas.microsoft.com/office/drawing/2014/main" id="{514CB829-5769-533C-323E-1935EAD60930}"/>
              </a:ext>
            </a:extLst>
          </p:cNvPr>
          <p:cNvSpPr>
            <a:spLocks noGrp="1"/>
          </p:cNvSpPr>
          <p:nvPr>
            <p:ph type="sldNum" sz="quarter" idx="12"/>
          </p:nvPr>
        </p:nvSpPr>
        <p:spPr/>
        <p:txBody>
          <a:bodyPr/>
          <a:lstStyle/>
          <a:p>
            <a:fld id="{BFEBEB0A-9E3D-4B14-9782-E2AE3DA60D96}" type="slidenum">
              <a:rPr lang="en-US" smtClean="0"/>
              <a:pPr/>
              <a:t>6</a:t>
            </a:fld>
            <a:endParaRPr lang="en-US"/>
          </a:p>
        </p:txBody>
      </p:sp>
      <p:sp>
        <p:nvSpPr>
          <p:cNvPr id="6" name="Footer Placeholder 5">
            <a:extLst>
              <a:ext uri="{FF2B5EF4-FFF2-40B4-BE49-F238E27FC236}">
                <a16:creationId xmlns:a16="http://schemas.microsoft.com/office/drawing/2014/main" id="{BEB232DC-517A-8E98-3A7C-BF999B6646F0}"/>
              </a:ext>
            </a:extLst>
          </p:cNvPr>
          <p:cNvSpPr>
            <a:spLocks noGrp="1"/>
          </p:cNvSpPr>
          <p:nvPr>
            <p:ph type="ftr" sz="quarter" idx="11"/>
          </p:nvPr>
        </p:nvSpPr>
        <p:spPr/>
        <p:txBody>
          <a:bodyPr/>
          <a:lstStyle/>
          <a:p>
            <a:endParaRPr lang="en-US"/>
          </a:p>
        </p:txBody>
      </p:sp>
      <p:sp>
        <p:nvSpPr>
          <p:cNvPr id="44" name="TextBox 43">
            <a:extLst>
              <a:ext uri="{FF2B5EF4-FFF2-40B4-BE49-F238E27FC236}">
                <a16:creationId xmlns:a16="http://schemas.microsoft.com/office/drawing/2014/main" id="{299AA53F-6603-1B8A-D12C-67C862E3101C}"/>
              </a:ext>
            </a:extLst>
          </p:cNvPr>
          <p:cNvSpPr txBox="1"/>
          <p:nvPr/>
        </p:nvSpPr>
        <p:spPr>
          <a:xfrm>
            <a:off x="8722379" y="2680220"/>
            <a:ext cx="1700494" cy="707886"/>
          </a:xfrm>
          <a:prstGeom prst="rect">
            <a:avLst/>
          </a:prstGeom>
          <a:solidFill>
            <a:srgbClr val="71A2EB"/>
          </a:solidFill>
          <a:ln>
            <a:solidFill>
              <a:srgbClr val="71A2EB"/>
            </a:solidFill>
          </a:ln>
        </p:spPr>
        <p:txBody>
          <a:bodyPr wrap="square" rtlCol="0">
            <a:spAutoFit/>
          </a:bodyPr>
          <a:lstStyle/>
          <a:p>
            <a:pPr algn="ctr"/>
            <a:r>
              <a:rPr lang="en-US" sz="2000">
                <a:solidFill>
                  <a:schemeClr val="bg1"/>
                </a:solidFill>
                <a:latin typeface="+mn-lt"/>
              </a:rPr>
              <a:t>Train ML models</a:t>
            </a:r>
          </a:p>
        </p:txBody>
      </p:sp>
      <p:sp>
        <p:nvSpPr>
          <p:cNvPr id="45" name="TextBox 44">
            <a:extLst>
              <a:ext uri="{FF2B5EF4-FFF2-40B4-BE49-F238E27FC236}">
                <a16:creationId xmlns:a16="http://schemas.microsoft.com/office/drawing/2014/main" id="{A65AD88A-CA25-B8F5-6625-EA056DB9CC63}"/>
              </a:ext>
            </a:extLst>
          </p:cNvPr>
          <p:cNvSpPr txBox="1"/>
          <p:nvPr/>
        </p:nvSpPr>
        <p:spPr>
          <a:xfrm>
            <a:off x="7176665" y="4087504"/>
            <a:ext cx="1835711" cy="707886"/>
          </a:xfrm>
          <a:prstGeom prst="rect">
            <a:avLst/>
          </a:prstGeom>
          <a:solidFill>
            <a:srgbClr val="71A2EB"/>
          </a:solidFill>
        </p:spPr>
        <p:txBody>
          <a:bodyPr wrap="square" rtlCol="0">
            <a:spAutoFit/>
          </a:bodyPr>
          <a:lstStyle/>
          <a:p>
            <a:pPr algn="ctr"/>
            <a:r>
              <a:rPr lang="en-US" sz="2000">
                <a:solidFill>
                  <a:schemeClr val="bg1"/>
                </a:solidFill>
                <a:latin typeface="+mn-lt"/>
              </a:rPr>
              <a:t>Augmented </a:t>
            </a:r>
            <a:r>
              <a:rPr lang="en-US" sz="2000" err="1">
                <a:solidFill>
                  <a:schemeClr val="bg1"/>
                </a:solidFill>
                <a:latin typeface="+mn-lt"/>
              </a:rPr>
              <a:t>LogP</a:t>
            </a:r>
            <a:r>
              <a:rPr lang="en-US" sz="2000">
                <a:solidFill>
                  <a:schemeClr val="bg1"/>
                </a:solidFill>
                <a:latin typeface="+mn-lt"/>
              </a:rPr>
              <a:t> Model</a:t>
            </a:r>
          </a:p>
        </p:txBody>
      </p:sp>
      <p:sp>
        <p:nvSpPr>
          <p:cNvPr id="46" name="TextBox 45">
            <a:extLst>
              <a:ext uri="{FF2B5EF4-FFF2-40B4-BE49-F238E27FC236}">
                <a16:creationId xmlns:a16="http://schemas.microsoft.com/office/drawing/2014/main" id="{4350A9AD-9199-E40F-9594-1A17EB237EA0}"/>
              </a:ext>
            </a:extLst>
          </p:cNvPr>
          <p:cNvSpPr txBox="1"/>
          <p:nvPr/>
        </p:nvSpPr>
        <p:spPr>
          <a:xfrm>
            <a:off x="5012391" y="5332403"/>
            <a:ext cx="1722717" cy="707886"/>
          </a:xfrm>
          <a:prstGeom prst="rect">
            <a:avLst/>
          </a:prstGeom>
          <a:solidFill>
            <a:srgbClr val="C0504D"/>
          </a:solidFill>
        </p:spPr>
        <p:txBody>
          <a:bodyPr wrap="square" rtlCol="0">
            <a:spAutoFit/>
          </a:bodyPr>
          <a:lstStyle/>
          <a:p>
            <a:pPr algn="ctr"/>
            <a:r>
              <a:rPr lang="en-US" sz="2000">
                <a:latin typeface="+mn-lt"/>
              </a:rPr>
              <a:t>Analyze Output</a:t>
            </a:r>
          </a:p>
        </p:txBody>
      </p:sp>
      <p:sp>
        <p:nvSpPr>
          <p:cNvPr id="49" name="TextBox 48">
            <a:extLst>
              <a:ext uri="{FF2B5EF4-FFF2-40B4-BE49-F238E27FC236}">
                <a16:creationId xmlns:a16="http://schemas.microsoft.com/office/drawing/2014/main" id="{29359989-6963-CAF7-348C-968EA52C913A}"/>
              </a:ext>
            </a:extLst>
          </p:cNvPr>
          <p:cNvSpPr txBox="1"/>
          <p:nvPr/>
        </p:nvSpPr>
        <p:spPr>
          <a:xfrm>
            <a:off x="1288491" y="2686551"/>
            <a:ext cx="1645210" cy="707886"/>
          </a:xfrm>
          <a:prstGeom prst="rect">
            <a:avLst/>
          </a:prstGeom>
          <a:solidFill>
            <a:srgbClr val="D99694"/>
          </a:solidFill>
        </p:spPr>
        <p:txBody>
          <a:bodyPr wrap="square" rtlCol="0">
            <a:spAutoFit/>
          </a:bodyPr>
          <a:lstStyle/>
          <a:p>
            <a:pPr algn="ctr"/>
            <a:r>
              <a:rPr lang="en-US" sz="2000"/>
              <a:t>Create Input Files</a:t>
            </a:r>
            <a:endParaRPr lang="en-US" sz="2000">
              <a:latin typeface="+mn-lt"/>
            </a:endParaRPr>
          </a:p>
        </p:txBody>
      </p:sp>
      <p:sp>
        <p:nvSpPr>
          <p:cNvPr id="52" name="TextBox 51">
            <a:extLst>
              <a:ext uri="{FF2B5EF4-FFF2-40B4-BE49-F238E27FC236}">
                <a16:creationId xmlns:a16="http://schemas.microsoft.com/office/drawing/2014/main" id="{76205B63-5818-408D-4048-F03A1EF695AE}"/>
              </a:ext>
            </a:extLst>
          </p:cNvPr>
          <p:cNvSpPr txBox="1"/>
          <p:nvPr/>
        </p:nvSpPr>
        <p:spPr>
          <a:xfrm>
            <a:off x="2668307" y="3803991"/>
            <a:ext cx="1845234" cy="1015663"/>
          </a:xfrm>
          <a:prstGeom prst="rect">
            <a:avLst/>
          </a:prstGeom>
          <a:solidFill>
            <a:srgbClr val="D99694"/>
          </a:solidFill>
        </p:spPr>
        <p:txBody>
          <a:bodyPr wrap="square" rtlCol="0">
            <a:spAutoFit/>
          </a:bodyPr>
          <a:lstStyle/>
          <a:p>
            <a:pPr algn="ctr"/>
            <a:r>
              <a:rPr lang="en-US" sz="2000">
                <a:latin typeface="+mn-lt"/>
              </a:rPr>
              <a:t>Reaction Mechanism Generator</a:t>
            </a:r>
          </a:p>
        </p:txBody>
      </p:sp>
      <p:sp>
        <p:nvSpPr>
          <p:cNvPr id="56" name="Arrow: Bent-Up 55">
            <a:extLst>
              <a:ext uri="{FF2B5EF4-FFF2-40B4-BE49-F238E27FC236}">
                <a16:creationId xmlns:a16="http://schemas.microsoft.com/office/drawing/2014/main" id="{0BF25AB7-276D-51D6-22E9-5BEFF9E3DA26}"/>
              </a:ext>
            </a:extLst>
          </p:cNvPr>
          <p:cNvSpPr/>
          <p:nvPr/>
        </p:nvSpPr>
        <p:spPr bwMode="auto">
          <a:xfrm rot="16200000" flipH="1">
            <a:off x="8874256" y="3804696"/>
            <a:ext cx="1089506" cy="508466"/>
          </a:xfrm>
          <a:prstGeom prst="bentUpArrow">
            <a:avLst/>
          </a:prstGeom>
          <a:solidFill>
            <a:schemeClr val="bg1"/>
          </a:solidFill>
          <a:ln w="19050" cap="sq" algn="ctr">
            <a:solidFill>
              <a:schemeClr val="tx1"/>
            </a:solidFill>
            <a:miter lim="800000"/>
            <a:headEnd/>
            <a:tailEnd/>
          </a:ln>
          <a:effectLst/>
        </p:spPr>
        <p:txBody>
          <a:bodyPr wrap="none" rtlCol="0" anchor="ctr"/>
          <a:lstStyle/>
          <a:p>
            <a:pPr algn="ctr"/>
            <a:endParaRPr lang="en-US" sz="1600">
              <a:solidFill>
                <a:schemeClr val="bg1"/>
              </a:solidFill>
              <a:latin typeface="+mn-lt"/>
            </a:endParaRPr>
          </a:p>
        </p:txBody>
      </p:sp>
      <p:sp>
        <p:nvSpPr>
          <p:cNvPr id="60" name="Arrow: Bent-Up 59">
            <a:extLst>
              <a:ext uri="{FF2B5EF4-FFF2-40B4-BE49-F238E27FC236}">
                <a16:creationId xmlns:a16="http://schemas.microsoft.com/office/drawing/2014/main" id="{4DF69C96-9478-EC4D-6D00-C5021E090725}"/>
              </a:ext>
            </a:extLst>
          </p:cNvPr>
          <p:cNvSpPr/>
          <p:nvPr/>
        </p:nvSpPr>
        <p:spPr bwMode="auto">
          <a:xfrm rot="16200000" flipH="1">
            <a:off x="7065353" y="4721127"/>
            <a:ext cx="916552" cy="1297642"/>
          </a:xfrm>
          <a:prstGeom prst="bentUpArrow">
            <a:avLst>
              <a:gd name="adj1" fmla="val 13568"/>
              <a:gd name="adj2" fmla="val 16686"/>
              <a:gd name="adj3" fmla="val 18765"/>
            </a:avLst>
          </a:prstGeom>
          <a:solidFill>
            <a:schemeClr val="bg1"/>
          </a:solidFill>
          <a:ln w="19050" cap="sq" algn="ctr">
            <a:solidFill>
              <a:schemeClr val="tx1"/>
            </a:solidFill>
            <a:miter lim="800000"/>
            <a:headEnd/>
            <a:tailEnd/>
          </a:ln>
          <a:effectLst/>
        </p:spPr>
        <p:txBody>
          <a:bodyPr wrap="none" rtlCol="0" anchor="ctr"/>
          <a:lstStyle/>
          <a:p>
            <a:pPr algn="ctr"/>
            <a:endParaRPr lang="en-US" sz="1600">
              <a:solidFill>
                <a:schemeClr val="bg1"/>
              </a:solidFill>
              <a:latin typeface="+mn-lt"/>
            </a:endParaRPr>
          </a:p>
        </p:txBody>
      </p:sp>
      <p:sp>
        <p:nvSpPr>
          <p:cNvPr id="62" name="Arrow: Bent-Up 61">
            <a:extLst>
              <a:ext uri="{FF2B5EF4-FFF2-40B4-BE49-F238E27FC236}">
                <a16:creationId xmlns:a16="http://schemas.microsoft.com/office/drawing/2014/main" id="{69762FA7-D6DE-F3CC-1FFD-E7A68AB516BE}"/>
              </a:ext>
            </a:extLst>
          </p:cNvPr>
          <p:cNvSpPr/>
          <p:nvPr/>
        </p:nvSpPr>
        <p:spPr bwMode="auto">
          <a:xfrm rot="5400000">
            <a:off x="3756534" y="4727011"/>
            <a:ext cx="916553" cy="1285873"/>
          </a:xfrm>
          <a:prstGeom prst="bentUpArrow">
            <a:avLst>
              <a:gd name="adj1" fmla="val 13568"/>
              <a:gd name="adj2" fmla="val 16686"/>
              <a:gd name="adj3" fmla="val 18765"/>
            </a:avLst>
          </a:prstGeom>
          <a:solidFill>
            <a:schemeClr val="bg1"/>
          </a:solidFill>
          <a:ln w="19050" cap="sq" algn="ctr">
            <a:solidFill>
              <a:schemeClr val="tx1"/>
            </a:solidFill>
            <a:miter lim="800000"/>
            <a:headEnd/>
            <a:tailEnd/>
          </a:ln>
          <a:effectLst/>
        </p:spPr>
        <p:txBody>
          <a:bodyPr wrap="none" rtlCol="0" anchor="ctr"/>
          <a:lstStyle/>
          <a:p>
            <a:pPr algn="ctr"/>
            <a:endParaRPr lang="en-US" sz="1600">
              <a:solidFill>
                <a:schemeClr val="bg1"/>
              </a:solidFill>
              <a:latin typeface="+mn-lt"/>
            </a:endParaRPr>
          </a:p>
        </p:txBody>
      </p:sp>
      <p:sp>
        <p:nvSpPr>
          <p:cNvPr id="63" name="Arrow: Bent-Up 62">
            <a:extLst>
              <a:ext uri="{FF2B5EF4-FFF2-40B4-BE49-F238E27FC236}">
                <a16:creationId xmlns:a16="http://schemas.microsoft.com/office/drawing/2014/main" id="{6BC4DADA-05E7-85E3-2247-A4199CFA693E}"/>
              </a:ext>
            </a:extLst>
          </p:cNvPr>
          <p:cNvSpPr/>
          <p:nvPr/>
        </p:nvSpPr>
        <p:spPr bwMode="auto">
          <a:xfrm rot="16200000" flipH="1" flipV="1">
            <a:off x="1780155" y="3753321"/>
            <a:ext cx="974896" cy="496607"/>
          </a:xfrm>
          <a:prstGeom prst="bentUpArrow">
            <a:avLst/>
          </a:prstGeom>
          <a:solidFill>
            <a:schemeClr val="bg1"/>
          </a:solidFill>
          <a:ln w="19050" cap="sq" algn="ctr">
            <a:solidFill>
              <a:schemeClr val="tx1"/>
            </a:solidFill>
            <a:miter lim="800000"/>
            <a:headEnd/>
            <a:tailEnd/>
          </a:ln>
          <a:effectLst/>
        </p:spPr>
        <p:txBody>
          <a:bodyPr wrap="none" rtlCol="0" anchor="ctr"/>
          <a:lstStyle/>
          <a:p>
            <a:pPr algn="ctr"/>
            <a:endParaRPr lang="en-US" sz="1600">
              <a:solidFill>
                <a:schemeClr val="bg1"/>
              </a:solidFill>
              <a:latin typeface="+mn-lt"/>
            </a:endParaRPr>
          </a:p>
        </p:txBody>
      </p:sp>
      <p:sp>
        <p:nvSpPr>
          <p:cNvPr id="64" name="Arrow: Right 63">
            <a:extLst>
              <a:ext uri="{FF2B5EF4-FFF2-40B4-BE49-F238E27FC236}">
                <a16:creationId xmlns:a16="http://schemas.microsoft.com/office/drawing/2014/main" id="{F2DA3537-CF76-6F20-4722-2BE2C7EAF201}"/>
              </a:ext>
            </a:extLst>
          </p:cNvPr>
          <p:cNvSpPr/>
          <p:nvPr/>
        </p:nvSpPr>
        <p:spPr bwMode="auto">
          <a:xfrm>
            <a:off x="4704041" y="4305300"/>
            <a:ext cx="2282124" cy="255385"/>
          </a:xfrm>
          <a:prstGeom prst="rightArrow">
            <a:avLst/>
          </a:prstGeom>
          <a:solidFill>
            <a:schemeClr val="bg1"/>
          </a:solidFill>
          <a:ln w="19050" cap="sq" algn="ctr">
            <a:solidFill>
              <a:schemeClr val="tx1"/>
            </a:solidFill>
            <a:miter lim="800000"/>
            <a:headEnd/>
            <a:tailEnd/>
          </a:ln>
          <a:effectLst/>
        </p:spPr>
        <p:txBody>
          <a:bodyPr wrap="none" rtlCol="0" anchor="ctr"/>
          <a:lstStyle/>
          <a:p>
            <a:pPr algn="ctr"/>
            <a:endParaRPr lang="en-US" sz="1600">
              <a:solidFill>
                <a:schemeClr val="bg1"/>
              </a:solidFill>
              <a:latin typeface="+mn-lt"/>
            </a:endParaRPr>
          </a:p>
        </p:txBody>
      </p:sp>
      <p:sp>
        <p:nvSpPr>
          <p:cNvPr id="65" name="TextBox 64">
            <a:extLst>
              <a:ext uri="{FF2B5EF4-FFF2-40B4-BE49-F238E27FC236}">
                <a16:creationId xmlns:a16="http://schemas.microsoft.com/office/drawing/2014/main" id="{0F4687E4-4FA0-388A-6389-175A8CB8620B}"/>
              </a:ext>
            </a:extLst>
          </p:cNvPr>
          <p:cNvSpPr txBox="1"/>
          <p:nvPr/>
        </p:nvSpPr>
        <p:spPr>
          <a:xfrm>
            <a:off x="6810375" y="5763345"/>
            <a:ext cx="1512232" cy="914400"/>
          </a:xfrm>
          <a:prstGeom prst="rect">
            <a:avLst/>
          </a:prstGeom>
          <a:noFill/>
        </p:spPr>
        <p:txBody>
          <a:bodyPr wrap="none" rtlCol="0">
            <a:noAutofit/>
          </a:bodyPr>
          <a:lstStyle/>
          <a:p>
            <a:pPr algn="ctr"/>
            <a:r>
              <a:rPr lang="en-US" sz="1600"/>
              <a:t>predict </a:t>
            </a:r>
            <a:r>
              <a:rPr lang="en-US" sz="1600" err="1"/>
              <a:t>LogP</a:t>
            </a:r>
            <a:endParaRPr lang="en-US" sz="1600"/>
          </a:p>
        </p:txBody>
      </p:sp>
      <p:sp>
        <p:nvSpPr>
          <p:cNvPr id="66" name="TextBox 65">
            <a:extLst>
              <a:ext uri="{FF2B5EF4-FFF2-40B4-BE49-F238E27FC236}">
                <a16:creationId xmlns:a16="http://schemas.microsoft.com/office/drawing/2014/main" id="{66609566-3BE7-AEB6-08EF-D94A969A8DAF}"/>
              </a:ext>
            </a:extLst>
          </p:cNvPr>
          <p:cNvSpPr txBox="1"/>
          <p:nvPr/>
        </p:nvSpPr>
        <p:spPr>
          <a:xfrm rot="16200000">
            <a:off x="8289307" y="4912747"/>
            <a:ext cx="914400" cy="914400"/>
          </a:xfrm>
          <a:prstGeom prst="rect">
            <a:avLst/>
          </a:prstGeom>
          <a:noFill/>
        </p:spPr>
        <p:txBody>
          <a:bodyPr wrap="none" rtlCol="0">
            <a:noAutofit/>
          </a:bodyPr>
          <a:lstStyle/>
          <a:p>
            <a:pPr algn="ctr"/>
            <a:endParaRPr lang="en-US" sz="1600"/>
          </a:p>
        </p:txBody>
      </p:sp>
      <p:sp>
        <p:nvSpPr>
          <p:cNvPr id="67" name="TextBox 66">
            <a:extLst>
              <a:ext uri="{FF2B5EF4-FFF2-40B4-BE49-F238E27FC236}">
                <a16:creationId xmlns:a16="http://schemas.microsoft.com/office/drawing/2014/main" id="{3BC14B51-6D1F-C7D5-3F0C-656A9F855D30}"/>
              </a:ext>
            </a:extLst>
          </p:cNvPr>
          <p:cNvSpPr txBox="1"/>
          <p:nvPr/>
        </p:nvSpPr>
        <p:spPr>
          <a:xfrm>
            <a:off x="5379612" y="4031873"/>
            <a:ext cx="914400" cy="914400"/>
          </a:xfrm>
          <a:prstGeom prst="rect">
            <a:avLst/>
          </a:prstGeom>
          <a:noFill/>
        </p:spPr>
        <p:txBody>
          <a:bodyPr wrap="none" rtlCol="0">
            <a:noAutofit/>
          </a:bodyPr>
          <a:lstStyle/>
          <a:p>
            <a:pPr algn="ctr"/>
            <a:r>
              <a:rPr lang="en-US" sz="1600"/>
              <a:t>feed product species</a:t>
            </a:r>
          </a:p>
        </p:txBody>
      </p:sp>
    </p:spTree>
    <p:extLst>
      <p:ext uri="{BB962C8B-B14F-4D97-AF65-F5344CB8AC3E}">
        <p14:creationId xmlns:p14="http://schemas.microsoft.com/office/powerpoint/2010/main" val="223558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96ED-0A5D-B3A7-C88D-7E30A436F983}"/>
              </a:ext>
            </a:extLst>
          </p:cNvPr>
          <p:cNvSpPr>
            <a:spLocks noGrp="1"/>
          </p:cNvSpPr>
          <p:nvPr>
            <p:ph type="title"/>
          </p:nvPr>
        </p:nvSpPr>
        <p:spPr/>
        <p:txBody>
          <a:bodyPr/>
          <a:lstStyle/>
          <a:p>
            <a:r>
              <a:rPr lang="en-US"/>
              <a:t>Simulating PFAS Incineration</a:t>
            </a:r>
          </a:p>
        </p:txBody>
      </p:sp>
      <p:sp>
        <p:nvSpPr>
          <p:cNvPr id="3" name="Content Placeholder 2">
            <a:extLst>
              <a:ext uri="{FF2B5EF4-FFF2-40B4-BE49-F238E27FC236}">
                <a16:creationId xmlns:a16="http://schemas.microsoft.com/office/drawing/2014/main" id="{A49A1A88-8AB1-96E4-7130-286299A3E543}"/>
              </a:ext>
            </a:extLst>
          </p:cNvPr>
          <p:cNvSpPr>
            <a:spLocks noGrp="1"/>
          </p:cNvSpPr>
          <p:nvPr>
            <p:ph idx="1"/>
          </p:nvPr>
        </p:nvSpPr>
        <p:spPr>
          <a:xfrm>
            <a:off x="609599" y="1524000"/>
            <a:ext cx="5710271" cy="4648200"/>
          </a:xfrm>
        </p:spPr>
        <p:txBody>
          <a:bodyPr/>
          <a:lstStyle/>
          <a:p>
            <a:r>
              <a:rPr lang="en-US"/>
              <a:t>Simulation done with RMG [7 8 9]</a:t>
            </a:r>
          </a:p>
          <a:p>
            <a:r>
              <a:rPr lang="en-US"/>
              <a:t>PFOA studied</a:t>
            </a:r>
          </a:p>
          <a:p>
            <a:r>
              <a:rPr lang="en-US"/>
              <a:t>Three gas-phase environments</a:t>
            </a:r>
          </a:p>
          <a:p>
            <a:pPr lvl="1"/>
            <a:r>
              <a:rPr lang="en-US"/>
              <a:t>Inert pyrolysis (PFOA only)</a:t>
            </a:r>
          </a:p>
          <a:p>
            <a:pPr lvl="1"/>
            <a:r>
              <a:rPr lang="en-US"/>
              <a:t>Oxidative pyrolysis (with O</a:t>
            </a:r>
            <a:r>
              <a:rPr lang="en-US" baseline="-25000"/>
              <a:t>2</a:t>
            </a:r>
            <a:r>
              <a:rPr lang="en-US"/>
              <a:t>)</a:t>
            </a:r>
          </a:p>
          <a:p>
            <a:pPr lvl="1"/>
            <a:r>
              <a:rPr lang="en-US"/>
              <a:t>Reductive pyrolysis (with H</a:t>
            </a:r>
            <a:r>
              <a:rPr lang="en-US" baseline="-25000"/>
              <a:t>2</a:t>
            </a:r>
            <a:r>
              <a:rPr lang="en-US"/>
              <a:t>)</a:t>
            </a:r>
          </a:p>
          <a:p>
            <a:r>
              <a:rPr lang="en-US"/>
              <a:t>Select initial conditions</a:t>
            </a:r>
          </a:p>
          <a:p>
            <a:r>
              <a:rPr lang="en-US"/>
              <a:t>Termination criteria: 90% PFOA eliminated</a:t>
            </a:r>
          </a:p>
          <a:p>
            <a:pPr lvl="1"/>
            <a:endParaRPr lang="en-US"/>
          </a:p>
          <a:p>
            <a:pPr lvl="1"/>
            <a:endParaRPr lang="en-US"/>
          </a:p>
        </p:txBody>
      </p:sp>
      <p:sp>
        <p:nvSpPr>
          <p:cNvPr id="4" name="Footer Placeholder 3">
            <a:extLst>
              <a:ext uri="{FF2B5EF4-FFF2-40B4-BE49-F238E27FC236}">
                <a16:creationId xmlns:a16="http://schemas.microsoft.com/office/drawing/2014/main" id="{B097C340-2B2E-9D88-5B7E-6CC7969B8151}"/>
              </a:ext>
            </a:extLst>
          </p:cNvPr>
          <p:cNvSpPr>
            <a:spLocks noGrp="1"/>
          </p:cNvSpPr>
          <p:nvPr>
            <p:ph type="ftr" sz="quarter" idx="11"/>
          </p:nvPr>
        </p:nvSpPr>
        <p:spPr>
          <a:xfrm>
            <a:off x="459078" y="5695462"/>
            <a:ext cx="6807200" cy="304800"/>
          </a:xfrm>
        </p:spPr>
        <p:txBody>
          <a:bodyPr/>
          <a:lstStyle/>
          <a:p>
            <a:r>
              <a:rPr lang="en-US" sz="1200"/>
              <a:t>[7] Gao et al., “Reaction mechanism generator: Automatic construction of chemical kinetic mechanisms,” </a:t>
            </a:r>
            <a:r>
              <a:rPr lang="en-US" sz="1200" i="1"/>
              <a:t>Computer Physics Communications</a:t>
            </a:r>
            <a:r>
              <a:rPr lang="en-US" sz="1200"/>
              <a:t>, 2016</a:t>
            </a:r>
          </a:p>
          <a:p>
            <a:r>
              <a:rPr lang="en-US" sz="1200"/>
              <a:t>[8] Liu et al., “Reaction mechanism generator v3.0: Advances in</a:t>
            </a:r>
          </a:p>
          <a:p>
            <a:r>
              <a:rPr lang="en-US" sz="1200"/>
              <a:t>automatic mechanism generation,” </a:t>
            </a:r>
            <a:r>
              <a:rPr lang="en-US" sz="1200" i="1"/>
              <a:t>J of Chem Info &amp; Modeling, </a:t>
            </a:r>
            <a:r>
              <a:rPr lang="en-US" sz="1200"/>
              <a:t>2021</a:t>
            </a:r>
            <a:br>
              <a:rPr lang="en-US" sz="1200"/>
            </a:br>
            <a:r>
              <a:rPr lang="en-US" sz="1200"/>
              <a:t>[9] Johnson et al., “</a:t>
            </a:r>
            <a:r>
              <a:rPr lang="en-US" sz="1200" err="1"/>
              <a:t>Rmg</a:t>
            </a:r>
            <a:r>
              <a:rPr lang="en-US" sz="1200"/>
              <a:t> database for chemical property prediction,”</a:t>
            </a:r>
            <a:r>
              <a:rPr lang="en-US" sz="1200" i="1"/>
              <a:t> J of Chem Info &amp; Modeling</a:t>
            </a:r>
            <a:r>
              <a:rPr lang="en-US" sz="1200"/>
              <a:t>, 2022.</a:t>
            </a:r>
          </a:p>
        </p:txBody>
      </p:sp>
      <p:sp>
        <p:nvSpPr>
          <p:cNvPr id="5" name="Slide Number Placeholder 4">
            <a:extLst>
              <a:ext uri="{FF2B5EF4-FFF2-40B4-BE49-F238E27FC236}">
                <a16:creationId xmlns:a16="http://schemas.microsoft.com/office/drawing/2014/main" id="{20ED701F-151A-E9F8-BB61-705A8F98BEBD}"/>
              </a:ext>
            </a:extLst>
          </p:cNvPr>
          <p:cNvSpPr>
            <a:spLocks noGrp="1"/>
          </p:cNvSpPr>
          <p:nvPr>
            <p:ph type="sldNum" sz="quarter" idx="12"/>
          </p:nvPr>
        </p:nvSpPr>
        <p:spPr/>
        <p:txBody>
          <a:bodyPr/>
          <a:lstStyle/>
          <a:p>
            <a:fld id="{963B0023-0CED-47F7-85AE-654F0B232C29}" type="slidenum">
              <a:rPr lang="en-US" smtClean="0"/>
              <a:pPr/>
              <a:t>7</a:t>
            </a:fld>
            <a:endParaRPr lang="en-US"/>
          </a:p>
        </p:txBody>
      </p:sp>
      <p:pic>
        <p:nvPicPr>
          <p:cNvPr id="34" name="Picture 33" descr="A red and grey logo&#10;&#10;Description automatically generated">
            <a:extLst>
              <a:ext uri="{FF2B5EF4-FFF2-40B4-BE49-F238E27FC236}">
                <a16:creationId xmlns:a16="http://schemas.microsoft.com/office/drawing/2014/main" id="{FDB15B3A-BEE1-4DA4-B33A-2CB223F006C6}"/>
              </a:ext>
            </a:extLst>
          </p:cNvPr>
          <p:cNvPicPr>
            <a:picLocks noChangeAspect="1"/>
          </p:cNvPicPr>
          <p:nvPr/>
        </p:nvPicPr>
        <p:blipFill>
          <a:blip r:embed="rId3"/>
          <a:stretch>
            <a:fillRect/>
          </a:stretch>
        </p:blipFill>
        <p:spPr>
          <a:xfrm>
            <a:off x="7046256" y="4682874"/>
            <a:ext cx="1428751" cy="800100"/>
          </a:xfrm>
          <a:prstGeom prst="rect">
            <a:avLst/>
          </a:prstGeom>
        </p:spPr>
      </p:pic>
      <p:graphicFrame>
        <p:nvGraphicFramePr>
          <p:cNvPr id="7" name="Table 1197">
            <a:extLst>
              <a:ext uri="{FF2B5EF4-FFF2-40B4-BE49-F238E27FC236}">
                <a16:creationId xmlns:a16="http://schemas.microsoft.com/office/drawing/2014/main" id="{B6F133B9-43C7-E852-0945-65746A375A8A}"/>
              </a:ext>
            </a:extLst>
          </p:cNvPr>
          <p:cNvGraphicFramePr>
            <a:graphicFrameLocks noGrp="1"/>
          </p:cNvGraphicFramePr>
          <p:nvPr/>
        </p:nvGraphicFramePr>
        <p:xfrm>
          <a:off x="10220983" y="1898277"/>
          <a:ext cx="1835788" cy="2895600"/>
        </p:xfrm>
        <a:graphic>
          <a:graphicData uri="http://schemas.openxmlformats.org/drawingml/2006/table">
            <a:tbl>
              <a:tblPr firstRow="1" bandRow="1"/>
              <a:tblGrid>
                <a:gridCol w="1835788">
                  <a:extLst>
                    <a:ext uri="{9D8B030D-6E8A-4147-A177-3AD203B41FA5}">
                      <a16:colId xmlns:a16="http://schemas.microsoft.com/office/drawing/2014/main" val="3764313312"/>
                    </a:ext>
                  </a:extLst>
                </a:gridCol>
              </a:tblGrid>
              <a:tr h="370840">
                <a:tc>
                  <a:txBody>
                    <a:bodyPr/>
                    <a:lstStyle>
                      <a:lvl1pPr marL="0" algn="l" defTabSz="914400" rtl="0" eaLnBrk="1" latinLnBrk="0" hangingPunct="1">
                        <a:defRPr sz="1800" b="1" kern="1200">
                          <a:solidFill>
                            <a:schemeClr val="lt1"/>
                          </a:solidFill>
                          <a:latin typeface="Cambria"/>
                        </a:defRPr>
                      </a:lvl1pPr>
                      <a:lvl2pPr marL="457200" algn="l" defTabSz="914400" rtl="0" eaLnBrk="1" latinLnBrk="0" hangingPunct="1">
                        <a:defRPr sz="1800" b="1" kern="1200">
                          <a:solidFill>
                            <a:schemeClr val="lt1"/>
                          </a:solidFill>
                          <a:latin typeface="Cambria"/>
                        </a:defRPr>
                      </a:lvl2pPr>
                      <a:lvl3pPr marL="914400" algn="l" defTabSz="914400" rtl="0" eaLnBrk="1" latinLnBrk="0" hangingPunct="1">
                        <a:defRPr sz="1800" b="1" kern="1200">
                          <a:solidFill>
                            <a:schemeClr val="lt1"/>
                          </a:solidFill>
                          <a:latin typeface="Cambria"/>
                        </a:defRPr>
                      </a:lvl3pPr>
                      <a:lvl4pPr marL="1371600" algn="l" defTabSz="914400" rtl="0" eaLnBrk="1" latinLnBrk="0" hangingPunct="1">
                        <a:defRPr sz="1800" b="1" kern="1200">
                          <a:solidFill>
                            <a:schemeClr val="lt1"/>
                          </a:solidFill>
                          <a:latin typeface="Cambria"/>
                        </a:defRPr>
                      </a:lvl4pPr>
                      <a:lvl5pPr marL="1828800" algn="l" defTabSz="914400" rtl="0" eaLnBrk="1" latinLnBrk="0" hangingPunct="1">
                        <a:defRPr sz="1800" b="1" kern="1200">
                          <a:solidFill>
                            <a:schemeClr val="lt1"/>
                          </a:solidFill>
                          <a:latin typeface="Cambria"/>
                        </a:defRPr>
                      </a:lvl5pPr>
                      <a:lvl6pPr marL="2286000" algn="l" defTabSz="914400" rtl="0" eaLnBrk="1" latinLnBrk="0" hangingPunct="1">
                        <a:defRPr sz="1800" b="1" kern="1200">
                          <a:solidFill>
                            <a:schemeClr val="lt1"/>
                          </a:solidFill>
                          <a:latin typeface="Cambria"/>
                        </a:defRPr>
                      </a:lvl6pPr>
                      <a:lvl7pPr marL="2743200" algn="l" defTabSz="914400" rtl="0" eaLnBrk="1" latinLnBrk="0" hangingPunct="1">
                        <a:defRPr sz="1800" b="1" kern="1200">
                          <a:solidFill>
                            <a:schemeClr val="lt1"/>
                          </a:solidFill>
                          <a:latin typeface="Cambria"/>
                        </a:defRPr>
                      </a:lvl7pPr>
                      <a:lvl8pPr marL="3200400" algn="l" defTabSz="914400" rtl="0" eaLnBrk="1" latinLnBrk="0" hangingPunct="1">
                        <a:defRPr sz="1800" b="1" kern="1200">
                          <a:solidFill>
                            <a:schemeClr val="lt1"/>
                          </a:solidFill>
                          <a:latin typeface="Cambria"/>
                        </a:defRPr>
                      </a:lvl8pPr>
                      <a:lvl9pPr marL="3657600" algn="l" defTabSz="914400" rtl="0" eaLnBrk="1" latinLnBrk="0" hangingPunct="1">
                        <a:defRPr sz="1800" b="1" kern="1200">
                          <a:solidFill>
                            <a:schemeClr val="lt1"/>
                          </a:solidFill>
                          <a:latin typeface="Cambria"/>
                        </a:defRPr>
                      </a:lvl9pPr>
                    </a:lstStyle>
                    <a:p>
                      <a:r>
                        <a:rPr lang="en-US" sz="2000">
                          <a:latin typeface="+mj-lt"/>
                        </a:rPr>
                        <a:t>Initial conditions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661690289"/>
                  </a:ext>
                </a:extLst>
              </a:tr>
              <a:tr h="370840">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a:latin typeface="+mj-lt"/>
                        </a:rPr>
                        <a:t>1080°C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31923922"/>
                  </a:ext>
                </a:extLst>
              </a:tr>
              <a:tr h="370840">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a:latin typeface="+mj-lt"/>
                        </a:rPr>
                        <a:t>1 bar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752081645"/>
                  </a:ext>
                </a:extLst>
              </a:tr>
              <a:tr h="370840">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a:latin typeface="+mj-lt"/>
                        </a:rPr>
                        <a:t>90% gas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2874327"/>
                  </a:ext>
                </a:extLst>
              </a:tr>
              <a:tr h="370840">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a:latin typeface="+mj-lt"/>
                        </a:rPr>
                        <a:t>10% PFOA (100% if inert)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115509457"/>
                  </a:ext>
                </a:extLst>
              </a:tr>
            </a:tbl>
          </a:graphicData>
        </a:graphic>
      </p:graphicFrame>
      <p:sp>
        <p:nvSpPr>
          <p:cNvPr id="9" name="TextBox 8">
            <a:extLst>
              <a:ext uri="{FF2B5EF4-FFF2-40B4-BE49-F238E27FC236}">
                <a16:creationId xmlns:a16="http://schemas.microsoft.com/office/drawing/2014/main" id="{2FB80705-03C6-6CA9-C813-56BBA2854411}"/>
              </a:ext>
            </a:extLst>
          </p:cNvPr>
          <p:cNvSpPr txBox="1"/>
          <p:nvPr/>
        </p:nvSpPr>
        <p:spPr>
          <a:xfrm>
            <a:off x="7158991" y="2359540"/>
            <a:ext cx="2070173" cy="800219"/>
          </a:xfrm>
          <a:prstGeom prst="rect">
            <a:avLst/>
          </a:prstGeom>
          <a:solidFill>
            <a:srgbClr val="C0504D">
              <a:lumMod val="40000"/>
              <a:lumOff val="60000"/>
            </a:srgbClr>
          </a:solidFill>
        </p:spPr>
        <p:txBody>
          <a:bodyPr wrap="square" rtlCol="0">
            <a:spAutoFit/>
          </a:bodyP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mj-lt"/>
                <a:ea typeface="ＭＳ Ｐゴシック" pitchFamily="34" charset="-128"/>
              </a:rPr>
              <a:t>Inert pyrolysis</a:t>
            </a:r>
            <a:br>
              <a:rPr kumimoji="0" lang="en-US" sz="2000" b="0" i="0" u="none" strike="noStrike" kern="0" cap="none" spc="0" normalizeH="0" baseline="0" noProof="0">
                <a:ln>
                  <a:noFill/>
                </a:ln>
                <a:solidFill>
                  <a:prstClr val="black"/>
                </a:solidFill>
                <a:effectLst/>
                <a:uLnTx/>
                <a:uFillTx/>
                <a:latin typeface="+mj-lt"/>
                <a:ea typeface="ＭＳ Ｐゴシック" pitchFamily="34" charset="-128"/>
              </a:rPr>
            </a:br>
            <a:endParaRPr kumimoji="0" lang="en-US" sz="2600" b="0" i="0" u="none" strike="noStrike" kern="0" cap="none" spc="0" normalizeH="0" baseline="0" noProof="0">
              <a:ln>
                <a:noFill/>
              </a:ln>
              <a:solidFill>
                <a:prstClr val="black"/>
              </a:solidFill>
              <a:effectLst/>
              <a:uLnTx/>
              <a:uFillTx/>
              <a:latin typeface="+mj-lt"/>
              <a:ea typeface="ＭＳ Ｐゴシック" pitchFamily="34" charset="-128"/>
            </a:endParaRPr>
          </a:p>
        </p:txBody>
      </p:sp>
      <p:sp>
        <p:nvSpPr>
          <p:cNvPr id="10" name="TextBox 9">
            <a:extLst>
              <a:ext uri="{FF2B5EF4-FFF2-40B4-BE49-F238E27FC236}">
                <a16:creationId xmlns:a16="http://schemas.microsoft.com/office/drawing/2014/main" id="{D88BC2DF-8460-A194-48E5-E1FDC58432F9}"/>
              </a:ext>
            </a:extLst>
          </p:cNvPr>
          <p:cNvSpPr txBox="1"/>
          <p:nvPr/>
        </p:nvSpPr>
        <p:spPr>
          <a:xfrm>
            <a:off x="8318130" y="3215836"/>
            <a:ext cx="1755101" cy="800219"/>
          </a:xfrm>
          <a:prstGeom prst="rect">
            <a:avLst/>
          </a:prstGeom>
          <a:solidFill>
            <a:srgbClr val="C0504D">
              <a:lumMod val="40000"/>
              <a:lumOff val="60000"/>
            </a:srgbClr>
          </a:solidFill>
        </p:spPr>
        <p:txBody>
          <a:bodyPr wrap="square" rtlCol="0">
            <a:spAutoFit/>
          </a:bodyP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mj-lt"/>
                <a:ea typeface="ＭＳ Ｐゴシック" pitchFamily="34" charset="-128"/>
              </a:rPr>
              <a:t>Oxidation</a:t>
            </a: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prstClr val="black"/>
              </a:solidFill>
              <a:effectLst/>
              <a:uLnTx/>
              <a:uFillTx/>
              <a:latin typeface="Cambria"/>
              <a:ea typeface="ＭＳ Ｐゴシック" pitchFamily="34" charset="-128"/>
            </a:endParaRPr>
          </a:p>
        </p:txBody>
      </p:sp>
      <p:sp>
        <p:nvSpPr>
          <p:cNvPr id="11" name="TextBox 10">
            <a:extLst>
              <a:ext uri="{FF2B5EF4-FFF2-40B4-BE49-F238E27FC236}">
                <a16:creationId xmlns:a16="http://schemas.microsoft.com/office/drawing/2014/main" id="{F0EBEE37-B519-1E33-66AE-6CCEF5A380E4}"/>
              </a:ext>
            </a:extLst>
          </p:cNvPr>
          <p:cNvSpPr txBox="1"/>
          <p:nvPr/>
        </p:nvSpPr>
        <p:spPr>
          <a:xfrm>
            <a:off x="6287170" y="3219332"/>
            <a:ext cx="1958216" cy="800219"/>
          </a:xfrm>
          <a:prstGeom prst="rect">
            <a:avLst/>
          </a:prstGeom>
          <a:solidFill>
            <a:srgbClr val="C0504D">
              <a:lumMod val="40000"/>
              <a:lumOff val="60000"/>
            </a:srgbClr>
          </a:solidFill>
        </p:spPr>
        <p:txBody>
          <a:bodyPr wrap="square" rtlCol="0">
            <a:spAutoFit/>
          </a:bodyP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mj-lt"/>
                <a:ea typeface="ＭＳ Ｐゴシック" pitchFamily="34" charset="-128"/>
              </a:rPr>
              <a:t>Reduction</a:t>
            </a:r>
          </a:p>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prstClr val="black"/>
              </a:solidFill>
              <a:effectLst/>
              <a:uLnTx/>
              <a:uFillTx/>
              <a:latin typeface="+mj-lt"/>
              <a:ea typeface="ＭＳ Ｐゴシック" pitchFamily="34" charset="-128"/>
            </a:endParaRPr>
          </a:p>
        </p:txBody>
      </p:sp>
      <p:sp>
        <p:nvSpPr>
          <p:cNvPr id="13" name="Rectangle 12">
            <a:extLst>
              <a:ext uri="{FF2B5EF4-FFF2-40B4-BE49-F238E27FC236}">
                <a16:creationId xmlns:a16="http://schemas.microsoft.com/office/drawing/2014/main" id="{0014E738-2642-3ED1-07A1-C267841D7922}"/>
              </a:ext>
            </a:extLst>
          </p:cNvPr>
          <p:cNvSpPr/>
          <p:nvPr/>
        </p:nvSpPr>
        <p:spPr>
          <a:xfrm>
            <a:off x="6196994" y="2298056"/>
            <a:ext cx="3948982" cy="1807289"/>
          </a:xfrm>
          <a:prstGeom prst="rect">
            <a:avLst/>
          </a:prstGeom>
          <a:noFill/>
          <a:ln w="9525" cap="flat" cmpd="sng" algn="ctr">
            <a:solidFill>
              <a:srgbClr val="C0504D"/>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14" name="TextBox 13">
            <a:extLst>
              <a:ext uri="{FF2B5EF4-FFF2-40B4-BE49-F238E27FC236}">
                <a16:creationId xmlns:a16="http://schemas.microsoft.com/office/drawing/2014/main" id="{A78167B8-E62F-8532-4670-81525F356D84}"/>
              </a:ext>
            </a:extLst>
          </p:cNvPr>
          <p:cNvSpPr txBox="1"/>
          <p:nvPr/>
        </p:nvSpPr>
        <p:spPr>
          <a:xfrm>
            <a:off x="6776380" y="1898277"/>
            <a:ext cx="2835397" cy="400110"/>
          </a:xfrm>
          <a:prstGeom prst="rect">
            <a:avLst/>
          </a:prstGeom>
          <a:solidFill>
            <a:srgbClr val="C0504D">
              <a:lumMod val="60000"/>
              <a:lumOff val="40000"/>
            </a:srgbClr>
          </a:solidFill>
        </p:spPr>
        <p:txBody>
          <a:bodyPr wrap="square" rtlCol="0">
            <a:spAutoFit/>
          </a:bodyP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mj-lt"/>
                <a:ea typeface="ＭＳ Ｐゴシック" pitchFamily="34" charset="-128"/>
              </a:rPr>
              <a:t>Create input files</a:t>
            </a:r>
          </a:p>
        </p:txBody>
      </p:sp>
      <p:sp>
        <p:nvSpPr>
          <p:cNvPr id="16" name="Arrow: Bent-Up 15">
            <a:extLst>
              <a:ext uri="{FF2B5EF4-FFF2-40B4-BE49-F238E27FC236}">
                <a16:creationId xmlns:a16="http://schemas.microsoft.com/office/drawing/2014/main" id="{32D3FC38-ABA1-A572-0C29-6CF7C5D5FBDC}"/>
              </a:ext>
            </a:extLst>
          </p:cNvPr>
          <p:cNvSpPr/>
          <p:nvPr/>
        </p:nvSpPr>
        <p:spPr>
          <a:xfrm rot="5400000" flipV="1">
            <a:off x="8755320" y="4201660"/>
            <a:ext cx="847660" cy="1050484"/>
          </a:xfrm>
          <a:prstGeom prst="bentUpArrow">
            <a:avLst/>
          </a:prstGeom>
          <a:noFill/>
          <a:ln w="19050" cap="flat" cmpd="sng" algn="ctr">
            <a:solidFill>
              <a:sysClr val="windowText" lastClr="000000"/>
            </a:solid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a:ea typeface="+mn-ea"/>
              <a:cs typeface="+mn-cs"/>
            </a:endParaRPr>
          </a:p>
        </p:txBody>
      </p:sp>
      <p:sp>
        <p:nvSpPr>
          <p:cNvPr id="17" name="TextBox 16">
            <a:extLst>
              <a:ext uri="{FF2B5EF4-FFF2-40B4-BE49-F238E27FC236}">
                <a16:creationId xmlns:a16="http://schemas.microsoft.com/office/drawing/2014/main" id="{A64CD634-0FFB-CBB7-BFF4-601601B0CAF6}"/>
              </a:ext>
            </a:extLst>
          </p:cNvPr>
          <p:cNvSpPr txBox="1"/>
          <p:nvPr/>
        </p:nvSpPr>
        <p:spPr>
          <a:xfrm>
            <a:off x="7428504" y="3499992"/>
            <a:ext cx="537327" cy="492443"/>
          </a:xfrm>
          <a:prstGeom prst="rect">
            <a:avLst/>
          </a:prstGeom>
          <a:noFill/>
        </p:spPr>
        <p:txBody>
          <a:bodyPr wrap="square" rtlCol="0">
            <a:spAutoFit/>
          </a:bodyPr>
          <a:lstStyle/>
          <a:p>
            <a:pPr defTabSz="1672005" fontAlgn="base">
              <a:spcBef>
                <a:spcPct val="0"/>
              </a:spcBef>
              <a:spcAft>
                <a:spcPct val="0"/>
              </a:spcAft>
            </a:pPr>
            <a:r>
              <a:rPr lang="en-US" sz="2600">
                <a:solidFill>
                  <a:srgbClr val="C0504D"/>
                </a:solidFill>
                <a:latin typeface="Cambria"/>
                <a:ea typeface="ＭＳ Ｐゴシック" pitchFamily="34" charset="-128"/>
              </a:rPr>
              <a:t>H</a:t>
            </a:r>
            <a:r>
              <a:rPr lang="en-US" sz="2600" baseline="-25000">
                <a:solidFill>
                  <a:srgbClr val="C0504D"/>
                </a:solidFill>
                <a:latin typeface="Cambria"/>
                <a:ea typeface="ＭＳ Ｐゴシック" pitchFamily="34" charset="-128"/>
              </a:rPr>
              <a:t>2</a:t>
            </a:r>
            <a:endParaRPr lang="en-US" sz="2600">
              <a:solidFill>
                <a:srgbClr val="C0504D"/>
              </a:solidFill>
              <a:latin typeface="Cambria"/>
              <a:ea typeface="ＭＳ Ｐゴシック" pitchFamily="34" charset="-128"/>
            </a:endParaRPr>
          </a:p>
        </p:txBody>
      </p:sp>
      <p:pic>
        <p:nvPicPr>
          <p:cNvPr id="19" name="Graphic 18" descr="Chemicals outline">
            <a:extLst>
              <a:ext uri="{FF2B5EF4-FFF2-40B4-BE49-F238E27FC236}">
                <a16:creationId xmlns:a16="http://schemas.microsoft.com/office/drawing/2014/main" id="{996FBD12-FD76-D833-ABC4-838882FB21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547399" y="3472080"/>
            <a:ext cx="607044" cy="607044"/>
          </a:xfrm>
          <a:prstGeom prst="rect">
            <a:avLst/>
          </a:prstGeom>
        </p:spPr>
      </p:pic>
      <p:sp>
        <p:nvSpPr>
          <p:cNvPr id="20" name="TextBox 19">
            <a:extLst>
              <a:ext uri="{FF2B5EF4-FFF2-40B4-BE49-F238E27FC236}">
                <a16:creationId xmlns:a16="http://schemas.microsoft.com/office/drawing/2014/main" id="{8DFB7F0E-61DC-8990-5FBC-7D4A877EAC4D}"/>
              </a:ext>
            </a:extLst>
          </p:cNvPr>
          <p:cNvSpPr txBox="1"/>
          <p:nvPr/>
        </p:nvSpPr>
        <p:spPr>
          <a:xfrm>
            <a:off x="9308376" y="3481320"/>
            <a:ext cx="537327" cy="492443"/>
          </a:xfrm>
          <a:prstGeom prst="rect">
            <a:avLst/>
          </a:prstGeom>
          <a:noFill/>
        </p:spPr>
        <p:txBody>
          <a:bodyPr wrap="square" rtlCol="0">
            <a:spAutoFit/>
          </a:bodyPr>
          <a:lstStyle/>
          <a:p>
            <a:pPr defTabSz="1672005" fontAlgn="base">
              <a:spcBef>
                <a:spcPct val="0"/>
              </a:spcBef>
              <a:spcAft>
                <a:spcPct val="0"/>
              </a:spcAft>
            </a:pPr>
            <a:r>
              <a:rPr lang="en-US" sz="2600">
                <a:solidFill>
                  <a:srgbClr val="C0504D"/>
                </a:solidFill>
                <a:latin typeface="Cambria"/>
                <a:ea typeface="ＭＳ Ｐゴシック" pitchFamily="34" charset="-128"/>
              </a:rPr>
              <a:t>O</a:t>
            </a:r>
            <a:r>
              <a:rPr lang="en-US" sz="2600" baseline="-25000">
                <a:solidFill>
                  <a:srgbClr val="C0504D"/>
                </a:solidFill>
                <a:latin typeface="Cambria"/>
                <a:ea typeface="ＭＳ Ｐゴシック" pitchFamily="34" charset="-128"/>
              </a:rPr>
              <a:t>2</a:t>
            </a:r>
            <a:endParaRPr lang="en-US" sz="2600">
              <a:solidFill>
                <a:srgbClr val="C0504D"/>
              </a:solidFill>
              <a:latin typeface="Cambria"/>
              <a:ea typeface="ＭＳ Ｐゴシック" pitchFamily="34" charset="-128"/>
            </a:endParaRPr>
          </a:p>
        </p:txBody>
      </p:sp>
      <p:pic>
        <p:nvPicPr>
          <p:cNvPr id="21" name="Graphic 20" descr="Chemicals outline">
            <a:extLst>
              <a:ext uri="{FF2B5EF4-FFF2-40B4-BE49-F238E27FC236}">
                <a16:creationId xmlns:a16="http://schemas.microsoft.com/office/drawing/2014/main" id="{B9F588E2-3C6B-CFBF-1D35-B09B3A5EE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475007" y="3465088"/>
            <a:ext cx="607044" cy="607044"/>
          </a:xfrm>
          <a:prstGeom prst="rect">
            <a:avLst/>
          </a:prstGeom>
        </p:spPr>
      </p:pic>
      <p:pic>
        <p:nvPicPr>
          <p:cNvPr id="27" name="Graphic 26" descr="Chemicals outline">
            <a:extLst>
              <a:ext uri="{FF2B5EF4-FFF2-40B4-BE49-F238E27FC236}">
                <a16:creationId xmlns:a16="http://schemas.microsoft.com/office/drawing/2014/main" id="{CBEC3EED-CEF1-59A8-6B6D-ACA1B30B32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944441" y="2627104"/>
            <a:ext cx="607044" cy="607044"/>
          </a:xfrm>
          <a:prstGeom prst="rect">
            <a:avLst/>
          </a:prstGeom>
        </p:spPr>
      </p:pic>
      <p:sp>
        <p:nvSpPr>
          <p:cNvPr id="12" name="Content Placeholder 2">
            <a:extLst>
              <a:ext uri="{FF2B5EF4-FFF2-40B4-BE49-F238E27FC236}">
                <a16:creationId xmlns:a16="http://schemas.microsoft.com/office/drawing/2014/main" id="{49BE75B8-5D24-B476-003B-B77CB0FE3607}"/>
              </a:ext>
            </a:extLst>
          </p:cNvPr>
          <p:cNvSpPr txBox="1">
            <a:spLocks/>
          </p:cNvSpPr>
          <p:nvPr/>
        </p:nvSpPr>
        <p:spPr>
          <a:xfrm>
            <a:off x="609600" y="1524000"/>
            <a:ext cx="5219700" cy="4648200"/>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a:t>Simulation done with Reaction Mechanism Generator (RMG)</a:t>
            </a:r>
          </a:p>
          <a:p>
            <a:r>
              <a:rPr lang="en-US"/>
              <a:t>PFOA studied</a:t>
            </a:r>
          </a:p>
          <a:p>
            <a:pPr lvl="1"/>
            <a:r>
              <a:rPr lang="en-US"/>
              <a:t>Comparison with other research</a:t>
            </a:r>
          </a:p>
          <a:p>
            <a:endParaRPr lang="en-US"/>
          </a:p>
          <a:p>
            <a:pPr lvl="1"/>
            <a:endParaRPr lang="en-US"/>
          </a:p>
          <a:p>
            <a:pPr lvl="1"/>
            <a:endParaRPr lang="en-US"/>
          </a:p>
        </p:txBody>
      </p:sp>
      <p:pic>
        <p:nvPicPr>
          <p:cNvPr id="15" name="Picture 14" descr="A red and grey logo&#10;&#10;Description automatically generated">
            <a:extLst>
              <a:ext uri="{FF2B5EF4-FFF2-40B4-BE49-F238E27FC236}">
                <a16:creationId xmlns:a16="http://schemas.microsoft.com/office/drawing/2014/main" id="{BA2A9633-DCAA-D1A6-9191-2B4E6B1D928A}"/>
              </a:ext>
            </a:extLst>
          </p:cNvPr>
          <p:cNvPicPr>
            <a:picLocks noChangeAspect="1"/>
          </p:cNvPicPr>
          <p:nvPr/>
        </p:nvPicPr>
        <p:blipFill>
          <a:blip r:embed="rId3"/>
          <a:stretch>
            <a:fillRect/>
          </a:stretch>
        </p:blipFill>
        <p:spPr>
          <a:xfrm>
            <a:off x="5903256" y="1625349"/>
            <a:ext cx="1428751" cy="800100"/>
          </a:xfrm>
          <a:prstGeom prst="rect">
            <a:avLst/>
          </a:prstGeom>
        </p:spPr>
      </p:pic>
    </p:spTree>
    <p:extLst>
      <p:ext uri="{BB962C8B-B14F-4D97-AF65-F5344CB8AC3E}">
        <p14:creationId xmlns:p14="http://schemas.microsoft.com/office/powerpoint/2010/main" val="6504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6" grpId="0" animBg="1"/>
      <p:bldP spid="17" grpId="0"/>
      <p:bldP spid="20" grpId="0"/>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Untitled video (1)">
            <a:hlinkClick r:id="" action="ppaction://media"/>
            <a:extLst>
              <a:ext uri="{FF2B5EF4-FFF2-40B4-BE49-F238E27FC236}">
                <a16:creationId xmlns:a16="http://schemas.microsoft.com/office/drawing/2014/main" id="{2C055B56-F8BE-E109-E913-134598A54B9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4850" y="20782"/>
            <a:ext cx="12191219" cy="6858000"/>
          </a:xfrm>
        </p:spPr>
      </p:pic>
      <p:sp>
        <p:nvSpPr>
          <p:cNvPr id="4" name="Footer Placeholder 3">
            <a:extLst>
              <a:ext uri="{FF2B5EF4-FFF2-40B4-BE49-F238E27FC236}">
                <a16:creationId xmlns:a16="http://schemas.microsoft.com/office/drawing/2014/main" id="{FA1D2D54-7832-2A48-548F-24390D97C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B095B2-11C2-5E71-9FAC-54A4CC9882E1}"/>
              </a:ext>
            </a:extLst>
          </p:cNvPr>
          <p:cNvSpPr>
            <a:spLocks noGrp="1"/>
          </p:cNvSpPr>
          <p:nvPr>
            <p:ph type="sldNum" sz="quarter" idx="12"/>
          </p:nvPr>
        </p:nvSpPr>
        <p:spPr/>
        <p:txBody>
          <a:bodyPr/>
          <a:lstStyle/>
          <a:p>
            <a:fld id="{963B0023-0CED-47F7-85AE-654F0B232C29}" type="slidenum">
              <a:rPr lang="en-US" smtClean="0"/>
              <a:pPr/>
              <a:t>8</a:t>
            </a:fld>
            <a:endParaRPr lang="en-US"/>
          </a:p>
        </p:txBody>
      </p:sp>
      <p:sp>
        <p:nvSpPr>
          <p:cNvPr id="7" name="TextBox 6">
            <a:extLst>
              <a:ext uri="{FF2B5EF4-FFF2-40B4-BE49-F238E27FC236}">
                <a16:creationId xmlns:a16="http://schemas.microsoft.com/office/drawing/2014/main" id="{0D6DEC85-ED8A-480F-886E-A9C0A0ADBD68}"/>
              </a:ext>
            </a:extLst>
          </p:cNvPr>
          <p:cNvSpPr txBox="1"/>
          <p:nvPr/>
        </p:nvSpPr>
        <p:spPr>
          <a:xfrm>
            <a:off x="9847196" y="5473264"/>
            <a:ext cx="2174240" cy="914400"/>
          </a:xfrm>
          <a:prstGeom prst="rect">
            <a:avLst/>
          </a:prstGeom>
          <a:noFill/>
        </p:spPr>
        <p:txBody>
          <a:bodyPr wrap="none" rtlCol="0">
            <a:noAutofit/>
          </a:bodyPr>
          <a:lstStyle/>
          <a:p>
            <a:pPr algn="ctr"/>
            <a:r>
              <a:rPr lang="en-US" sz="2000">
                <a:solidFill>
                  <a:schemeClr val="accent1"/>
                </a:solidFill>
              </a:rPr>
              <a:t>Primary Product</a:t>
            </a:r>
            <a:br>
              <a:rPr lang="en-US" sz="2000">
                <a:solidFill>
                  <a:schemeClr val="accent1"/>
                </a:solidFill>
              </a:rPr>
            </a:br>
            <a:r>
              <a:rPr lang="en-US" sz="2000">
                <a:solidFill>
                  <a:schemeClr val="accent1"/>
                </a:solidFill>
              </a:rPr>
              <a:t>(Highly Toxic!)</a:t>
            </a:r>
          </a:p>
        </p:txBody>
      </p:sp>
      <p:sp>
        <p:nvSpPr>
          <p:cNvPr id="13" name="Rectangle 12">
            <a:extLst>
              <a:ext uri="{FF2B5EF4-FFF2-40B4-BE49-F238E27FC236}">
                <a16:creationId xmlns:a16="http://schemas.microsoft.com/office/drawing/2014/main" id="{6FE7A9BD-D07C-DB85-6256-D4E583032C70}"/>
              </a:ext>
            </a:extLst>
          </p:cNvPr>
          <p:cNvSpPr/>
          <p:nvPr/>
        </p:nvSpPr>
        <p:spPr bwMode="auto">
          <a:xfrm>
            <a:off x="223520" y="579120"/>
            <a:ext cx="1412240" cy="1076960"/>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14" name="Rectangle 13">
            <a:extLst>
              <a:ext uri="{FF2B5EF4-FFF2-40B4-BE49-F238E27FC236}">
                <a16:creationId xmlns:a16="http://schemas.microsoft.com/office/drawing/2014/main" id="{59A746A6-CF1C-F8E6-4A31-82C939324ED0}"/>
              </a:ext>
            </a:extLst>
          </p:cNvPr>
          <p:cNvSpPr/>
          <p:nvPr/>
        </p:nvSpPr>
        <p:spPr bwMode="auto">
          <a:xfrm>
            <a:off x="10792076" y="6387664"/>
            <a:ext cx="1115444" cy="470336"/>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15" name="Rectangle 14">
            <a:extLst>
              <a:ext uri="{FF2B5EF4-FFF2-40B4-BE49-F238E27FC236}">
                <a16:creationId xmlns:a16="http://schemas.microsoft.com/office/drawing/2014/main" id="{8C3D595E-8DCA-0F93-A308-42D6BE1E1293}"/>
              </a:ext>
            </a:extLst>
          </p:cNvPr>
          <p:cNvSpPr/>
          <p:nvPr/>
        </p:nvSpPr>
        <p:spPr bwMode="auto">
          <a:xfrm>
            <a:off x="10934316" y="1032498"/>
            <a:ext cx="1824487" cy="470336"/>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16" name="Rectangle 15">
            <a:extLst>
              <a:ext uri="{FF2B5EF4-FFF2-40B4-BE49-F238E27FC236}">
                <a16:creationId xmlns:a16="http://schemas.microsoft.com/office/drawing/2014/main" id="{E1FF12DE-A9D7-8757-ED65-97F75407004B}"/>
              </a:ext>
            </a:extLst>
          </p:cNvPr>
          <p:cNvSpPr/>
          <p:nvPr/>
        </p:nvSpPr>
        <p:spPr bwMode="auto">
          <a:xfrm>
            <a:off x="1828800" y="2831459"/>
            <a:ext cx="704731" cy="416560"/>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17" name="TextBox 16">
            <a:extLst>
              <a:ext uri="{FF2B5EF4-FFF2-40B4-BE49-F238E27FC236}">
                <a16:creationId xmlns:a16="http://schemas.microsoft.com/office/drawing/2014/main" id="{CE2C89EE-0FE6-3550-C1F0-B49AC31EAB08}"/>
              </a:ext>
            </a:extLst>
          </p:cNvPr>
          <p:cNvSpPr txBox="1"/>
          <p:nvPr/>
        </p:nvSpPr>
        <p:spPr>
          <a:xfrm>
            <a:off x="4287519" y="1564640"/>
            <a:ext cx="1534161" cy="914400"/>
          </a:xfrm>
          <a:prstGeom prst="rect">
            <a:avLst/>
          </a:prstGeom>
          <a:noFill/>
        </p:spPr>
        <p:txBody>
          <a:bodyPr wrap="none" rtlCol="0">
            <a:noAutofit/>
          </a:bodyPr>
          <a:lstStyle/>
          <a:p>
            <a:pPr algn="ctr"/>
            <a:r>
              <a:rPr lang="en-US" sz="2000">
                <a:solidFill>
                  <a:schemeClr val="accent1"/>
                </a:solidFill>
              </a:rPr>
              <a:t>Reactant 2</a:t>
            </a:r>
            <a:br>
              <a:rPr lang="en-US" sz="2000">
                <a:solidFill>
                  <a:schemeClr val="accent1"/>
                </a:solidFill>
              </a:rPr>
            </a:br>
            <a:r>
              <a:rPr lang="en-US" sz="2000">
                <a:solidFill>
                  <a:schemeClr val="accent1"/>
                </a:solidFill>
              </a:rPr>
              <a:t>(Oxygen)</a:t>
            </a:r>
          </a:p>
        </p:txBody>
      </p:sp>
      <p:sp>
        <p:nvSpPr>
          <p:cNvPr id="18" name="TextBox 17">
            <a:extLst>
              <a:ext uri="{FF2B5EF4-FFF2-40B4-BE49-F238E27FC236}">
                <a16:creationId xmlns:a16="http://schemas.microsoft.com/office/drawing/2014/main" id="{F2FE1FD7-DE2C-09E5-05EB-2BC82121367D}"/>
              </a:ext>
            </a:extLst>
          </p:cNvPr>
          <p:cNvSpPr txBox="1"/>
          <p:nvPr/>
        </p:nvSpPr>
        <p:spPr>
          <a:xfrm>
            <a:off x="1414084" y="2506133"/>
            <a:ext cx="1534161" cy="741886"/>
          </a:xfrm>
          <a:prstGeom prst="rect">
            <a:avLst/>
          </a:prstGeom>
          <a:noFill/>
        </p:spPr>
        <p:txBody>
          <a:bodyPr wrap="none" rtlCol="0">
            <a:noAutofit/>
          </a:bodyPr>
          <a:lstStyle/>
          <a:p>
            <a:pPr algn="ctr"/>
            <a:r>
              <a:rPr lang="en-US" sz="2000">
                <a:solidFill>
                  <a:schemeClr val="accent1"/>
                </a:solidFill>
              </a:rPr>
              <a:t>Reactant 1</a:t>
            </a:r>
            <a:br>
              <a:rPr lang="en-US" sz="2000">
                <a:solidFill>
                  <a:schemeClr val="accent1"/>
                </a:solidFill>
              </a:rPr>
            </a:br>
            <a:r>
              <a:rPr lang="en-US" sz="2000">
                <a:solidFill>
                  <a:schemeClr val="accent1"/>
                </a:solidFill>
              </a:rPr>
              <a:t>(PFOA)</a:t>
            </a:r>
          </a:p>
        </p:txBody>
      </p:sp>
      <p:pic>
        <p:nvPicPr>
          <p:cNvPr id="2" name="Picture 1" descr="A structure of a chemical formula&#10;&#10;Description automatically generated">
            <a:extLst>
              <a:ext uri="{FF2B5EF4-FFF2-40B4-BE49-F238E27FC236}">
                <a16:creationId xmlns:a16="http://schemas.microsoft.com/office/drawing/2014/main" id="{B6319C51-D052-6A98-6BBD-2ADF5983B6A1}"/>
              </a:ext>
            </a:extLst>
          </p:cNvPr>
          <p:cNvPicPr>
            <a:picLocks noChangeAspect="1"/>
          </p:cNvPicPr>
          <p:nvPr/>
        </p:nvPicPr>
        <p:blipFill>
          <a:blip r:embed="rId6"/>
          <a:stretch>
            <a:fillRect/>
          </a:stretch>
        </p:blipFill>
        <p:spPr>
          <a:xfrm>
            <a:off x="9962547" y="3879801"/>
            <a:ext cx="1166116" cy="1123127"/>
          </a:xfrm>
          <a:prstGeom prst="rect">
            <a:avLst/>
          </a:prstGeom>
          <a:ln w="38100">
            <a:noFill/>
          </a:ln>
        </p:spPr>
      </p:pic>
      <p:cxnSp>
        <p:nvCxnSpPr>
          <p:cNvPr id="9" name="Straight Arrow Connector 8">
            <a:extLst>
              <a:ext uri="{FF2B5EF4-FFF2-40B4-BE49-F238E27FC236}">
                <a16:creationId xmlns:a16="http://schemas.microsoft.com/office/drawing/2014/main" id="{5E37FB0A-A660-86FB-461C-B843DF76F376}"/>
              </a:ext>
            </a:extLst>
          </p:cNvPr>
          <p:cNvCxnSpPr>
            <a:cxnSpLocks/>
            <a:stCxn id="7" idx="0"/>
          </p:cNvCxnSpPr>
          <p:nvPr/>
        </p:nvCxnSpPr>
        <p:spPr>
          <a:xfrm flipH="1" flipV="1">
            <a:off x="10792076" y="4873336"/>
            <a:ext cx="142240" cy="5999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57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4"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2"/>
                </p:tgtEl>
              </p:cMediaNode>
            </p:video>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2"/>
                                        </p:tgtEl>
                                      </p:cBhvr>
                                    </p:cmd>
                                  </p:childTnLst>
                                </p:cTn>
                              </p:par>
                            </p:childTnLst>
                          </p:cTn>
                        </p:par>
                      </p:childTnLst>
                    </p:cTn>
                  </p:par>
                </p:childTnLst>
              </p:cTn>
              <p:nextCondLst>
                <p:cond evt="onClick" delay="0">
                  <p:tgtEl>
                    <p:spTgt spid="22"/>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0D39-413F-F199-6023-40FBA800D9A9}"/>
              </a:ext>
            </a:extLst>
          </p:cNvPr>
          <p:cNvSpPr>
            <a:spLocks noGrp="1"/>
          </p:cNvSpPr>
          <p:nvPr>
            <p:ph type="title"/>
          </p:nvPr>
        </p:nvSpPr>
        <p:spPr/>
        <p:txBody>
          <a:bodyPr/>
          <a:lstStyle/>
          <a:p>
            <a:r>
              <a:rPr lang="en-US"/>
              <a:t>Next Step: Predict Physical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605C80-54DD-8EBC-7D7A-86880B472680}"/>
                  </a:ext>
                </a:extLst>
              </p:cNvPr>
              <p:cNvSpPr>
                <a:spLocks noGrp="1"/>
              </p:cNvSpPr>
              <p:nvPr>
                <p:ph idx="1"/>
              </p:nvPr>
            </p:nvSpPr>
            <p:spPr/>
            <p:txBody>
              <a:bodyPr/>
              <a:lstStyle/>
              <a:p>
                <a:r>
                  <a:rPr lang="en-US"/>
                  <a:t>Predicting partition coefficient</a:t>
                </a:r>
              </a:p>
              <a:p>
                <a:r>
                  <a:rPr lang="en-US"/>
                  <a:t>Here, refers to n-octanol water partition coefficient (</a:t>
                </a:r>
                <a:r>
                  <a:rPr lang="en-US" err="1"/>
                  <a:t>P</a:t>
                </a:r>
                <a:r>
                  <a:rPr lang="en-US" baseline="-25000" err="1"/>
                  <a:t>ow,n</a:t>
                </a:r>
                <a:r>
                  <a:rPr lang="en-US"/>
                  <a:t>)</a:t>
                </a:r>
              </a:p>
              <a:p>
                <a:pPr lvl="1"/>
                <a:r>
                  <a:rPr lang="en-US"/>
                  <a:t>Measures affinity to water vs affinity to octanol [10]</a:t>
                </a:r>
              </a:p>
              <a:p>
                <a:pPr lvl="1"/>
                <a:r>
                  <a:rPr lang="en-US"/>
                  <a:t>Take logarithm, abbreviate </a:t>
                </a:r>
                <a:r>
                  <a:rPr lang="en-US" err="1"/>
                  <a:t>LogP</a:t>
                </a:r>
                <a:br>
                  <a:rPr lang="en-US"/>
                </a:br>
                <a:endParaRPr lang="en-US"/>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𝐿𝑜𝑔𝑃</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0" smtClean="0">
                                  <a:latin typeface="Cambria Math" panose="02040503050406030204" pitchFamily="18" charset="0"/>
                                </a:rPr>
                                <m:t>10</m:t>
                              </m:r>
                            </m:sub>
                          </m:sSub>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𝑜𝑤</m:t>
                                  </m:r>
                                  <m:r>
                                    <a:rPr lang="en-US" b="0" i="1" smtClean="0">
                                      <a:latin typeface="Cambria Math" panose="02040503050406030204" pitchFamily="18" charset="0"/>
                                    </a:rPr>
                                    <m:t>,</m:t>
                                  </m:r>
                                  <m:r>
                                    <a:rPr lang="en-US" b="0" i="1" smtClean="0">
                                      <a:latin typeface="Cambria Math" panose="02040503050406030204" pitchFamily="18" charset="0"/>
                                    </a:rPr>
                                    <m:t>𝑛</m:t>
                                  </m:r>
                                </m:sub>
                              </m:sSub>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𝑠𝑜𝑙𝑢𝑡𝑒</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𝑜𝑐𝑡𝑎𝑛𝑜𝑙</m:t>
                                      </m:r>
                                    </m:sup>
                                  </m:sSup>
                                </m:num>
                                <m:den>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𝑠𝑜𝑙𝑢𝑡𝑒</m:t>
                                          </m:r>
                                        </m:e>
                                      </m:d>
                                    </m:e>
                                    <m:sup>
                                      <m:r>
                                        <a:rPr lang="en-US" b="0" i="1" smtClean="0">
                                          <a:latin typeface="Cambria Math" panose="02040503050406030204" pitchFamily="18" charset="0"/>
                                        </a:rPr>
                                        <m:t>𝑤𝑎𝑡𝑒𝑟</m:t>
                                      </m:r>
                                    </m:sup>
                                  </m:sSup>
                                </m:den>
                              </m:f>
                            </m:e>
                          </m:d>
                        </m:e>
                      </m:func>
                    </m:oMath>
                  </m:oMathPara>
                </a14:m>
                <a:endParaRPr lang="en-US"/>
              </a:p>
            </p:txBody>
          </p:sp>
        </mc:Choice>
        <mc:Fallback xmlns="">
          <p:sp>
            <p:nvSpPr>
              <p:cNvPr id="3" name="Content Placeholder 2">
                <a:extLst>
                  <a:ext uri="{FF2B5EF4-FFF2-40B4-BE49-F238E27FC236}">
                    <a16:creationId xmlns:a16="http://schemas.microsoft.com/office/drawing/2014/main" id="{1B605C80-54DD-8EBC-7D7A-86880B472680}"/>
                  </a:ext>
                </a:extLst>
              </p:cNvPr>
              <p:cNvSpPr>
                <a:spLocks noGrp="1" noRot="1" noChangeAspect="1" noMove="1" noResize="1" noEditPoints="1" noAdjustHandles="1" noChangeArrowheads="1" noChangeShapeType="1" noTextEdit="1"/>
              </p:cNvSpPr>
              <p:nvPr>
                <p:ph idx="1"/>
              </p:nvPr>
            </p:nvSpPr>
            <p:spPr>
              <a:blipFill>
                <a:blip r:embed="rId2"/>
                <a:stretch>
                  <a:fillRect l="-722" t="-144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BDDB844-F646-5E08-17A5-84EC609B9507}"/>
              </a:ext>
            </a:extLst>
          </p:cNvPr>
          <p:cNvSpPr>
            <a:spLocks noGrp="1"/>
          </p:cNvSpPr>
          <p:nvPr>
            <p:ph type="ftr" sz="quarter" idx="11"/>
          </p:nvPr>
        </p:nvSpPr>
        <p:spPr/>
        <p:txBody>
          <a:bodyPr/>
          <a:lstStyle/>
          <a:p>
            <a:r>
              <a:rPr lang="en-US" sz="1200"/>
              <a:t>[10] Kenney et al., “Dimensionally reduced machine learning model for predicting single component octanol–water partition coefficients,” </a:t>
            </a:r>
            <a:r>
              <a:rPr lang="en-US" sz="1200" i="1"/>
              <a:t>J of Cheminformatics</a:t>
            </a:r>
            <a:r>
              <a:rPr lang="en-US" sz="1200"/>
              <a:t>, 2023.</a:t>
            </a:r>
          </a:p>
        </p:txBody>
      </p:sp>
      <p:sp>
        <p:nvSpPr>
          <p:cNvPr id="5" name="Slide Number Placeholder 4">
            <a:extLst>
              <a:ext uri="{FF2B5EF4-FFF2-40B4-BE49-F238E27FC236}">
                <a16:creationId xmlns:a16="http://schemas.microsoft.com/office/drawing/2014/main" id="{03645472-6F28-815C-5564-3A9C1177B680}"/>
              </a:ext>
            </a:extLst>
          </p:cNvPr>
          <p:cNvSpPr>
            <a:spLocks noGrp="1"/>
          </p:cNvSpPr>
          <p:nvPr>
            <p:ph type="sldNum" sz="quarter" idx="12"/>
          </p:nvPr>
        </p:nvSpPr>
        <p:spPr/>
        <p:txBody>
          <a:bodyPr/>
          <a:lstStyle/>
          <a:p>
            <a:fld id="{963B0023-0CED-47F7-85AE-654F0B232C29}" type="slidenum">
              <a:rPr lang="en-US" smtClean="0"/>
              <a:pPr/>
              <a:t>9</a:t>
            </a:fld>
            <a:endParaRPr lang="en-US"/>
          </a:p>
        </p:txBody>
      </p:sp>
      <p:sp>
        <p:nvSpPr>
          <p:cNvPr id="6" name="Rectangle 5">
            <a:extLst>
              <a:ext uri="{FF2B5EF4-FFF2-40B4-BE49-F238E27FC236}">
                <a16:creationId xmlns:a16="http://schemas.microsoft.com/office/drawing/2014/main" id="{D9CC3097-B9B1-B0C3-A46E-6902BD794C22}"/>
              </a:ext>
            </a:extLst>
          </p:cNvPr>
          <p:cNvSpPr/>
          <p:nvPr/>
        </p:nvSpPr>
        <p:spPr>
          <a:xfrm>
            <a:off x="4685246" y="4618598"/>
            <a:ext cx="2043544" cy="1259590"/>
          </a:xfrm>
          <a:prstGeom prst="rect">
            <a:avLst/>
          </a:prstGeom>
          <a:solidFill>
            <a:srgbClr val="71A2EB"/>
          </a:solidFill>
          <a:ln w="9525" cap="flat" cmpd="sng" algn="ctr">
            <a:no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prstClr val="black"/>
                </a:solidFill>
                <a:effectLst/>
                <a:uLnTx/>
                <a:uFillTx/>
                <a:latin typeface="+mj-lt"/>
                <a:ea typeface="+mn-ea"/>
                <a:cs typeface="+mn-cs"/>
              </a:rPr>
              <a:t>Readily absorbed by organics</a:t>
            </a:r>
          </a:p>
        </p:txBody>
      </p:sp>
      <p:sp>
        <p:nvSpPr>
          <p:cNvPr id="7" name="Rectangle 6">
            <a:extLst>
              <a:ext uri="{FF2B5EF4-FFF2-40B4-BE49-F238E27FC236}">
                <a16:creationId xmlns:a16="http://schemas.microsoft.com/office/drawing/2014/main" id="{FC094F48-2ECD-F765-04F5-2C0E8E4E93FD}"/>
              </a:ext>
            </a:extLst>
          </p:cNvPr>
          <p:cNvSpPr/>
          <p:nvPr/>
        </p:nvSpPr>
        <p:spPr>
          <a:xfrm>
            <a:off x="8338961" y="4618599"/>
            <a:ext cx="2129014" cy="1259590"/>
          </a:xfrm>
          <a:prstGeom prst="rect">
            <a:avLst/>
          </a:prstGeom>
          <a:solidFill>
            <a:srgbClr val="C0504D"/>
          </a:solidFill>
          <a:ln w="9525" cap="flat" cmpd="sng" algn="ctr">
            <a:noFill/>
            <a:prstDash val="solid"/>
          </a:ln>
          <a:effectLst/>
        </p:spPr>
        <p:txBody>
          <a:bodyPr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prstClr val="white"/>
                </a:solidFill>
                <a:effectLst/>
                <a:uLnTx/>
                <a:uFillTx/>
                <a:latin typeface="+mj-lt"/>
                <a:ea typeface="+mn-ea"/>
                <a:cs typeface="+mn-cs"/>
              </a:rPr>
              <a:t>Easily disperses in environment</a:t>
            </a:r>
          </a:p>
        </p:txBody>
      </p:sp>
      <p:sp>
        <p:nvSpPr>
          <p:cNvPr id="8" name="TextBox 7">
            <a:extLst>
              <a:ext uri="{FF2B5EF4-FFF2-40B4-BE49-F238E27FC236}">
                <a16:creationId xmlns:a16="http://schemas.microsoft.com/office/drawing/2014/main" id="{F5CD6BE9-2572-B816-3CBF-9631AF55EB8B}"/>
              </a:ext>
            </a:extLst>
          </p:cNvPr>
          <p:cNvSpPr txBox="1"/>
          <p:nvPr/>
        </p:nvSpPr>
        <p:spPr>
          <a:xfrm>
            <a:off x="863065" y="4663375"/>
            <a:ext cx="3568717" cy="1200329"/>
          </a:xfrm>
          <a:prstGeom prst="rect">
            <a:avLst/>
          </a:prstGeom>
          <a:noFill/>
        </p:spPr>
        <p:txBody>
          <a:bodyPr wrap="square" rtlCol="0">
            <a:spAutoFit/>
          </a:bodyPr>
          <a:lstStyle/>
          <a:p>
            <a:pPr defTabSz="1672005" fontAlgn="base">
              <a:spcBef>
                <a:spcPct val="0"/>
              </a:spcBef>
              <a:spcAft>
                <a:spcPct val="0"/>
              </a:spcAft>
            </a:pPr>
            <a:r>
              <a:rPr lang="en-US" sz="2400" err="1">
                <a:solidFill>
                  <a:prstClr val="black"/>
                </a:solidFill>
                <a:latin typeface="+mj-lt"/>
                <a:ea typeface="ＭＳ Ｐゴシック" pitchFamily="34" charset="-128"/>
              </a:rPr>
              <a:t>LogP</a:t>
            </a:r>
            <a:r>
              <a:rPr lang="en-US" sz="2400">
                <a:solidFill>
                  <a:prstClr val="black"/>
                </a:solidFill>
                <a:latin typeface="+mj-lt"/>
                <a:ea typeface="ＭＳ Ｐゴシック" pitchFamily="34" charset="-128"/>
              </a:rPr>
              <a:t> is important in determining environmental fate:</a:t>
            </a:r>
          </a:p>
        </p:txBody>
      </p:sp>
      <p:sp>
        <p:nvSpPr>
          <p:cNvPr id="9" name="Arrow: Up 8">
            <a:extLst>
              <a:ext uri="{FF2B5EF4-FFF2-40B4-BE49-F238E27FC236}">
                <a16:creationId xmlns:a16="http://schemas.microsoft.com/office/drawing/2014/main" id="{353F0FD6-30A1-6443-31D5-8F0F62F4AC1F}"/>
              </a:ext>
            </a:extLst>
          </p:cNvPr>
          <p:cNvSpPr/>
          <p:nvPr/>
        </p:nvSpPr>
        <p:spPr>
          <a:xfrm rot="10800000">
            <a:off x="7521570" y="4589547"/>
            <a:ext cx="745258" cy="1477326"/>
          </a:xfrm>
          <a:prstGeom prst="upArrow">
            <a:avLst/>
          </a:prstGeom>
          <a:solidFill>
            <a:srgbClr val="C0504D"/>
          </a:solidFill>
          <a:ln w="9525" cap="flat" cmpd="sng" algn="ctr">
            <a:noFill/>
            <a:prstDash val="solid"/>
          </a:ln>
          <a:effectLst/>
        </p:spPr>
        <p:txBody>
          <a:bodyPr vert="vert270"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prstClr val="white"/>
                </a:solidFill>
                <a:effectLst/>
                <a:uLnTx/>
                <a:uFillTx/>
                <a:latin typeface="+mj-lt"/>
                <a:ea typeface="+mn-ea"/>
                <a:cs typeface="+mn-cs"/>
              </a:rPr>
              <a:t>low </a:t>
            </a:r>
            <a:r>
              <a:rPr lang="en-US" kern="0" err="1">
                <a:solidFill>
                  <a:prstClr val="white"/>
                </a:solidFill>
                <a:latin typeface="+mj-lt"/>
              </a:rPr>
              <a:t>LogP</a:t>
            </a: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10" name="Arrow: Up 9">
            <a:extLst>
              <a:ext uri="{FF2B5EF4-FFF2-40B4-BE49-F238E27FC236}">
                <a16:creationId xmlns:a16="http://schemas.microsoft.com/office/drawing/2014/main" id="{1E366965-A72D-97F2-D971-FDF9F7B54723}"/>
              </a:ext>
            </a:extLst>
          </p:cNvPr>
          <p:cNvSpPr/>
          <p:nvPr/>
        </p:nvSpPr>
        <p:spPr>
          <a:xfrm>
            <a:off x="6804503" y="4452744"/>
            <a:ext cx="745258" cy="1477326"/>
          </a:xfrm>
          <a:prstGeom prst="upArrow">
            <a:avLst/>
          </a:prstGeom>
          <a:solidFill>
            <a:srgbClr val="71A2EB"/>
          </a:solidFill>
          <a:ln w="9525" cap="flat" cmpd="sng" algn="ctr">
            <a:noFill/>
            <a:prstDash val="solid"/>
          </a:ln>
          <a:effectLst/>
        </p:spPr>
        <p:txBody>
          <a:bodyPr vert="vert270" rtlCol="0" anchor="ctr"/>
          <a:lstStyle/>
          <a:p>
            <a:pPr marL="0" marR="0" lvl="0" indent="0" algn="ctr" defTabSz="1672005"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prstClr val="black"/>
                </a:solidFill>
                <a:effectLst/>
                <a:uLnTx/>
                <a:uFillTx/>
                <a:latin typeface="+mj-lt"/>
                <a:ea typeface="+mn-ea"/>
                <a:cs typeface="+mn-cs"/>
              </a:rPr>
              <a:t>high </a:t>
            </a:r>
            <a:r>
              <a:rPr lang="en-US" kern="0" err="1">
                <a:solidFill>
                  <a:prstClr val="black"/>
                </a:solidFill>
                <a:latin typeface="+mj-lt"/>
              </a:rPr>
              <a:t>LogP</a:t>
            </a:r>
            <a:endParaRPr kumimoji="0" lang="en-US" sz="1800" b="0" i="0" u="none" strike="noStrike" kern="0" cap="none" spc="0" normalizeH="0" baseline="0" noProof="0">
              <a:ln>
                <a:noFill/>
              </a:ln>
              <a:solidFill>
                <a:prstClr val="black"/>
              </a:solidFill>
              <a:effectLst/>
              <a:uLnTx/>
              <a:uFillTx/>
              <a:latin typeface="+mj-lt"/>
              <a:ea typeface="+mn-ea"/>
              <a:cs typeface="+mn-cs"/>
            </a:endParaRPr>
          </a:p>
        </p:txBody>
      </p:sp>
      <p:sp>
        <p:nvSpPr>
          <p:cNvPr id="11" name="TextBox 10">
            <a:extLst>
              <a:ext uri="{FF2B5EF4-FFF2-40B4-BE49-F238E27FC236}">
                <a16:creationId xmlns:a16="http://schemas.microsoft.com/office/drawing/2014/main" id="{CDE0E724-AE00-D168-8C3C-F37366D4F265}"/>
              </a:ext>
            </a:extLst>
          </p:cNvPr>
          <p:cNvSpPr txBox="1"/>
          <p:nvPr/>
        </p:nvSpPr>
        <p:spPr>
          <a:xfrm>
            <a:off x="10446109" y="5509575"/>
            <a:ext cx="3568717" cy="400110"/>
          </a:xfrm>
          <a:prstGeom prst="rect">
            <a:avLst/>
          </a:prstGeom>
          <a:noFill/>
        </p:spPr>
        <p:txBody>
          <a:bodyPr wrap="square" rtlCol="0">
            <a:spAutoFit/>
          </a:bodyPr>
          <a:lstStyle/>
          <a:p>
            <a:pPr defTabSz="1672005" fontAlgn="base">
              <a:spcBef>
                <a:spcPct val="0"/>
              </a:spcBef>
              <a:spcAft>
                <a:spcPct val="0"/>
              </a:spcAft>
            </a:pPr>
            <a:r>
              <a:rPr lang="en-US" sz="2000">
                <a:solidFill>
                  <a:prstClr val="black"/>
                </a:solidFill>
                <a:latin typeface="+mj-lt"/>
                <a:ea typeface="ＭＳ Ｐゴシック" pitchFamily="34" charset="-128"/>
              </a:rPr>
              <a:t>[10]</a:t>
            </a:r>
          </a:p>
        </p:txBody>
      </p:sp>
    </p:spTree>
    <p:extLst>
      <p:ext uri="{BB962C8B-B14F-4D97-AF65-F5344CB8AC3E}">
        <p14:creationId xmlns:p14="http://schemas.microsoft.com/office/powerpoint/2010/main" val="5743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WPI_2012Multi</Template>
  <TotalTime>0</TotalTime>
  <Words>2682</Words>
  <Application>Microsoft Office PowerPoint</Application>
  <PresentationFormat>Widescreen</PresentationFormat>
  <Paragraphs>373</Paragraphs>
  <Slides>26</Slides>
  <Notes>15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Cambria</vt:lpstr>
      <vt:lpstr>Cambria Math</vt:lpstr>
      <vt:lpstr>Courier New</vt:lpstr>
      <vt:lpstr>Times New Roman</vt:lpstr>
      <vt:lpstr>Verdana</vt:lpstr>
      <vt:lpstr>Wingdings</vt:lpstr>
      <vt:lpstr>WPI-White</vt:lpstr>
      <vt:lpstr>WPI_Gray</vt:lpstr>
      <vt:lpstr>PFAS Incineration: Simulation and ML to Predict Products’ Partition Coefficient</vt:lpstr>
      <vt:lpstr>What are PFAS?</vt:lpstr>
      <vt:lpstr>What are PFAS used for?</vt:lpstr>
      <vt:lpstr>PFAS Pollution</vt:lpstr>
      <vt:lpstr>PFAS Destruction</vt:lpstr>
      <vt:lpstr>Two-Part Approach</vt:lpstr>
      <vt:lpstr>Simulating PFAS Incineration</vt:lpstr>
      <vt:lpstr>PowerPoint Presentation</vt:lpstr>
      <vt:lpstr>Next Step: Predict Physical Properties</vt:lpstr>
      <vt:lpstr>Previous LogP Model: MF-LOGP</vt:lpstr>
      <vt:lpstr>Why Structure-Agnostic?</vt:lpstr>
      <vt:lpstr>Novelties Compared to MF-LOGP</vt:lpstr>
      <vt:lpstr>Improvements in Architecture and Tuning</vt:lpstr>
      <vt:lpstr>Performance Comparison</vt:lpstr>
      <vt:lpstr>Final Testing Performance</vt:lpstr>
      <vt:lpstr>Applying the Model: Revealing Product Distributions under Reactive Conditions</vt:lpstr>
      <vt:lpstr>Diving Deeper…</vt:lpstr>
      <vt:lpstr>Uncovering The Secrets Behind PFAS Incineration</vt:lpstr>
      <vt:lpstr>Acknowledgements</vt:lpstr>
      <vt:lpstr>Future Work</vt:lpstr>
      <vt:lpstr>Primary Products of Simulated Reactions</vt:lpstr>
      <vt:lpstr>Full Performance Comparison</vt:lpstr>
      <vt:lpstr>Model Selection</vt:lpstr>
      <vt:lpstr>Atoms Considered</vt:lpstr>
      <vt:lpstr>Augmenting MF-LOGP: Model Tuning</vt:lpstr>
      <vt:lpstr>Augmenting MF-LOGP: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dc:title>
  <dc:creator>Melissa</dc:creator>
  <cp:lastModifiedBy>Soiffer, Duncan</cp:lastModifiedBy>
  <cp:revision>2</cp:revision>
  <dcterms:created xsi:type="dcterms:W3CDTF">2015-05-27T13:16:15Z</dcterms:created>
  <dcterms:modified xsi:type="dcterms:W3CDTF">2023-10-06T16:27:18Z</dcterms:modified>
</cp:coreProperties>
</file>